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Libre Franklin Light Bold" charset="1" panose="00000500000000000000"/>
      <p:regular r:id="rId15"/>
    </p:embeddedFont>
    <p:embeddedFont>
      <p:font typeface="Libre Franklin Black" charset="1" panose="00000A00000000000000"/>
      <p:regular r:id="rId16"/>
    </p:embeddedFont>
    <p:embeddedFont>
      <p:font typeface="Libre Franklin Bold" charset="1" panose="00000800000000000000"/>
      <p:regular r:id="rId17"/>
    </p:embeddedFont>
    <p:embeddedFont>
      <p:font typeface="Libre Franklin Light" charset="1" panose="00000400000000000000"/>
      <p:regular r:id="rId18"/>
    </p:embeddedFont>
    <p:embeddedFont>
      <p:font typeface="Libre Franklin Bold Bold" charset="1" panose="000009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334580" y="2995838"/>
            <a:ext cx="7294360" cy="7294360"/>
          </a:xfrm>
          <a:custGeom>
            <a:avLst/>
            <a:gdLst/>
            <a:ahLst/>
            <a:cxnLst/>
            <a:rect r="r" b="b" t="t" l="l"/>
            <a:pathLst>
              <a:path h="7294360" w="7294360">
                <a:moveTo>
                  <a:pt x="0" y="0"/>
                </a:moveTo>
                <a:lnTo>
                  <a:pt x="7294360" y="0"/>
                </a:lnTo>
                <a:lnTo>
                  <a:pt x="7294360" y="7294360"/>
                </a:lnTo>
                <a:lnTo>
                  <a:pt x="0" y="72943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0">
            <a:off x="11798696" y="-335919"/>
            <a:ext cx="6783235" cy="10937845"/>
          </a:xfrm>
          <a:prstGeom prst="rect">
            <a:avLst/>
          </a:prstGeom>
          <a:solidFill>
            <a:srgbClr val="00BF63"/>
          </a:solidFill>
        </p:spPr>
      </p:sp>
      <p:grpSp>
        <p:nvGrpSpPr>
          <p:cNvPr name="Group 4" id="4"/>
          <p:cNvGrpSpPr/>
          <p:nvPr/>
        </p:nvGrpSpPr>
        <p:grpSpPr>
          <a:xfrm rot="0">
            <a:off x="1028700" y="6240765"/>
            <a:ext cx="8098982" cy="3007038"/>
            <a:chOff x="0" y="0"/>
            <a:chExt cx="10798642" cy="4009384"/>
          </a:xfrm>
        </p:grpSpPr>
        <p:sp>
          <p:nvSpPr>
            <p:cNvPr name="TextBox 5" id="5"/>
            <p:cNvSpPr txBox="true"/>
            <p:nvPr/>
          </p:nvSpPr>
          <p:spPr>
            <a:xfrm rot="0">
              <a:off x="0" y="839253"/>
              <a:ext cx="10798642" cy="3170131"/>
            </a:xfrm>
            <a:prstGeom prst="rect">
              <a:avLst/>
            </a:prstGeom>
          </p:spPr>
          <p:txBody>
            <a:bodyPr anchor="t" rtlCol="false" tIns="0" lIns="0" bIns="0" rIns="0">
              <a:spAutoFit/>
            </a:bodyPr>
            <a:lstStyle/>
            <a:p>
              <a:pPr algn="l">
                <a:lnSpc>
                  <a:spcPts val="3220"/>
                </a:lnSpc>
              </a:pPr>
            </a:p>
            <a:p>
              <a:pPr algn="l">
                <a:lnSpc>
                  <a:spcPts val="3220"/>
                </a:lnSpc>
              </a:pPr>
              <a:r>
                <a:rPr lang="en-US" sz="2300" spc="115">
                  <a:solidFill>
                    <a:srgbClr val="606060"/>
                  </a:solidFill>
                  <a:latin typeface="Libre Franklin Light Bold"/>
                  <a:ea typeface="Libre Franklin Light Bold"/>
                  <a:cs typeface="Libre Franklin Light Bold"/>
                  <a:sym typeface="Libre Franklin Light Bold"/>
                </a:rPr>
                <a:t>Host your private cloud server in Riyadh or Jeddah with full control, privacy, and security.</a:t>
              </a:r>
            </a:p>
            <a:p>
              <a:pPr algn="l">
                <a:lnSpc>
                  <a:spcPts val="3220"/>
                </a:lnSpc>
              </a:pPr>
              <a:r>
                <a:rPr lang="en-US" sz="2300" spc="115">
                  <a:solidFill>
                    <a:srgbClr val="606060"/>
                  </a:solidFill>
                  <a:latin typeface="Libre Franklin Light Bold"/>
                  <a:ea typeface="Libre Franklin Light Bold"/>
                  <a:cs typeface="Libre Franklin Light Bold"/>
                  <a:sym typeface="Libre Franklin Light Bold"/>
                </a:rPr>
                <a:t>Seamlessly integrate with ZATCA e-invoicing, payment gateways, government services, and more.</a:t>
              </a:r>
            </a:p>
            <a:p>
              <a:pPr algn="l">
                <a:lnSpc>
                  <a:spcPts val="3220"/>
                </a:lnSpc>
              </a:pPr>
            </a:p>
          </p:txBody>
        </p:sp>
        <p:sp>
          <p:nvSpPr>
            <p:cNvPr name="AutoShape 6" id="6"/>
            <p:cNvSpPr/>
            <p:nvPr/>
          </p:nvSpPr>
          <p:spPr>
            <a:xfrm rot="0">
              <a:off x="0" y="0"/>
              <a:ext cx="1430437" cy="335767"/>
            </a:xfrm>
            <a:prstGeom prst="rect">
              <a:avLst/>
            </a:prstGeom>
            <a:solidFill>
              <a:srgbClr val="00BF63"/>
            </a:solidFill>
          </p:spPr>
        </p:sp>
      </p:grpSp>
      <p:grpSp>
        <p:nvGrpSpPr>
          <p:cNvPr name="Group 7" id="7"/>
          <p:cNvGrpSpPr/>
          <p:nvPr/>
        </p:nvGrpSpPr>
        <p:grpSpPr>
          <a:xfrm rot="5400000">
            <a:off x="11774875" y="-4362"/>
            <a:ext cx="2860083" cy="755230"/>
            <a:chOff x="0" y="0"/>
            <a:chExt cx="2164292" cy="571500"/>
          </a:xfrm>
        </p:grpSpPr>
        <p:sp>
          <p:nvSpPr>
            <p:cNvPr name="Freeform 8" id="8"/>
            <p:cNvSpPr/>
            <p:nvPr/>
          </p:nvSpPr>
          <p:spPr>
            <a:xfrm flipH="false" flipV="false" rot="0">
              <a:off x="0" y="255270"/>
              <a:ext cx="2164292" cy="69850"/>
            </a:xfrm>
            <a:custGeom>
              <a:avLst/>
              <a:gdLst/>
              <a:ahLst/>
              <a:cxnLst/>
              <a:rect r="r" b="b" t="t" l="l"/>
              <a:pathLst>
                <a:path h="69850" w="2164292">
                  <a:moveTo>
                    <a:pt x="1873462" y="0"/>
                  </a:moveTo>
                  <a:lnTo>
                    <a:pt x="0" y="0"/>
                  </a:lnTo>
                  <a:lnTo>
                    <a:pt x="0" y="69850"/>
                  </a:lnTo>
                  <a:lnTo>
                    <a:pt x="2164292" y="69850"/>
                  </a:lnTo>
                  <a:lnTo>
                    <a:pt x="2164292" y="0"/>
                  </a:lnTo>
                  <a:close/>
                </a:path>
              </a:pathLst>
            </a:custGeom>
            <a:solidFill>
              <a:srgbClr val="FFFFFF"/>
            </a:solidFill>
          </p:spPr>
        </p:sp>
      </p:grpSp>
      <p:sp>
        <p:nvSpPr>
          <p:cNvPr name="Freeform 9" id="9"/>
          <p:cNvSpPr/>
          <p:nvPr/>
        </p:nvSpPr>
        <p:spPr>
          <a:xfrm flipH="false" flipV="false" rot="0">
            <a:off x="11798696" y="0"/>
            <a:ext cx="6489304" cy="10290198"/>
          </a:xfrm>
          <a:custGeom>
            <a:avLst/>
            <a:gdLst/>
            <a:ahLst/>
            <a:cxnLst/>
            <a:rect r="r" b="b" t="t" l="l"/>
            <a:pathLst>
              <a:path h="10290198" w="6489304">
                <a:moveTo>
                  <a:pt x="0" y="0"/>
                </a:moveTo>
                <a:lnTo>
                  <a:pt x="6489304" y="0"/>
                </a:lnTo>
                <a:lnTo>
                  <a:pt x="6489304" y="10290198"/>
                </a:lnTo>
                <a:lnTo>
                  <a:pt x="0" y="10290198"/>
                </a:lnTo>
                <a:lnTo>
                  <a:pt x="0" y="0"/>
                </a:lnTo>
                <a:close/>
              </a:path>
            </a:pathLst>
          </a:custGeom>
          <a:blipFill>
            <a:blip r:embed="rId4"/>
            <a:stretch>
              <a:fillRect l="-117363" t="0" r="-20493" b="0"/>
            </a:stretch>
          </a:blipFill>
        </p:spPr>
      </p:sp>
      <p:grpSp>
        <p:nvGrpSpPr>
          <p:cNvPr name="Group 10" id="10"/>
          <p:cNvGrpSpPr/>
          <p:nvPr/>
        </p:nvGrpSpPr>
        <p:grpSpPr>
          <a:xfrm rot="0">
            <a:off x="1028700" y="1018203"/>
            <a:ext cx="8476876" cy="3190766"/>
            <a:chOff x="0" y="0"/>
            <a:chExt cx="11302502" cy="4254355"/>
          </a:xfrm>
        </p:grpSpPr>
        <p:sp>
          <p:nvSpPr>
            <p:cNvPr name="TextBox 11" id="11"/>
            <p:cNvSpPr txBox="true"/>
            <p:nvPr/>
          </p:nvSpPr>
          <p:spPr>
            <a:xfrm rot="0">
              <a:off x="0" y="161925"/>
              <a:ext cx="11302502" cy="1666875"/>
            </a:xfrm>
            <a:prstGeom prst="rect">
              <a:avLst/>
            </a:prstGeom>
          </p:spPr>
          <p:txBody>
            <a:bodyPr anchor="t" rtlCol="false" tIns="0" lIns="0" bIns="0" rIns="0">
              <a:spAutoFit/>
            </a:bodyPr>
            <a:lstStyle/>
            <a:p>
              <a:pPr algn="l">
                <a:lnSpc>
                  <a:spcPts val="9000"/>
                </a:lnSpc>
              </a:pPr>
              <a:r>
                <a:rPr lang="en-US" sz="9000" spc="-89" b="true">
                  <a:solidFill>
                    <a:srgbClr val="F41823"/>
                  </a:solidFill>
                  <a:latin typeface="Libre Franklin Black"/>
                  <a:ea typeface="Libre Franklin Black"/>
                  <a:cs typeface="Libre Franklin Black"/>
                  <a:sym typeface="Libre Franklin Black"/>
                </a:rPr>
                <a:t>Claudion.com</a:t>
              </a:r>
            </a:p>
          </p:txBody>
        </p:sp>
        <p:sp>
          <p:nvSpPr>
            <p:cNvPr name="TextBox 12" id="12"/>
            <p:cNvSpPr txBox="true"/>
            <p:nvPr/>
          </p:nvSpPr>
          <p:spPr>
            <a:xfrm rot="0">
              <a:off x="0" y="2175788"/>
              <a:ext cx="11302502" cy="2078567"/>
            </a:xfrm>
            <a:prstGeom prst="rect">
              <a:avLst/>
            </a:prstGeom>
          </p:spPr>
          <p:txBody>
            <a:bodyPr anchor="t" rtlCol="false" tIns="0" lIns="0" bIns="0" rIns="0">
              <a:spAutoFit/>
            </a:bodyPr>
            <a:lstStyle/>
            <a:p>
              <a:pPr algn="l">
                <a:lnSpc>
                  <a:spcPts val="3999"/>
                </a:lnSpc>
              </a:pPr>
              <a:r>
                <a:rPr lang="en-US" sz="3999">
                  <a:solidFill>
                    <a:srgbClr val="111B1E"/>
                  </a:solidFill>
                  <a:latin typeface="Libre Franklin Bold"/>
                  <a:ea typeface="Libre Franklin Bold"/>
                  <a:cs typeface="Libre Franklin Bold"/>
                  <a:sym typeface="Libre Franklin Bold"/>
                </a:rPr>
                <a:t>The Cloud Solution built for Saudi Businesses</a:t>
              </a:r>
            </a:p>
            <a:p>
              <a:pPr algn="l">
                <a:lnSpc>
                  <a:spcPts val="4000"/>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30949" y="-335919"/>
            <a:ext cx="5040721" cy="11252757"/>
          </a:xfrm>
          <a:prstGeom prst="rect">
            <a:avLst/>
          </a:prstGeom>
          <a:solidFill>
            <a:srgbClr val="00BF63"/>
          </a:solidFill>
        </p:spPr>
      </p:sp>
      <p:sp>
        <p:nvSpPr>
          <p:cNvPr name="TextBox 3" id="3"/>
          <p:cNvSpPr txBox="true"/>
          <p:nvPr/>
        </p:nvSpPr>
        <p:spPr>
          <a:xfrm rot="-5400000">
            <a:off x="-936460" y="2909885"/>
            <a:ext cx="5553070" cy="1790700"/>
          </a:xfrm>
          <a:prstGeom prst="rect">
            <a:avLst/>
          </a:prstGeom>
        </p:spPr>
        <p:txBody>
          <a:bodyPr anchor="t" rtlCol="false" tIns="0" lIns="0" bIns="0" rIns="0">
            <a:spAutoFit/>
          </a:bodyPr>
          <a:lstStyle/>
          <a:p>
            <a:pPr algn="r">
              <a:lnSpc>
                <a:spcPts val="7080"/>
              </a:lnSpc>
            </a:pPr>
            <a:r>
              <a:rPr lang="en-US" sz="5900" spc="118">
                <a:solidFill>
                  <a:srgbClr val="FFFFFF"/>
                </a:solidFill>
                <a:latin typeface="Libre Franklin Bold"/>
                <a:ea typeface="Libre Franklin Bold"/>
                <a:cs typeface="Libre Franklin Bold"/>
                <a:sym typeface="Libre Franklin Bold"/>
              </a:rPr>
              <a:t>Why Claudion.com?</a:t>
            </a:r>
          </a:p>
        </p:txBody>
      </p:sp>
      <p:grpSp>
        <p:nvGrpSpPr>
          <p:cNvPr name="Group 4" id="4"/>
          <p:cNvGrpSpPr/>
          <p:nvPr/>
        </p:nvGrpSpPr>
        <p:grpSpPr>
          <a:xfrm rot="0">
            <a:off x="6360251" y="1028700"/>
            <a:ext cx="4524356" cy="3412336"/>
            <a:chOff x="0" y="0"/>
            <a:chExt cx="6032475" cy="4549782"/>
          </a:xfrm>
        </p:grpSpPr>
        <p:sp>
          <p:nvSpPr>
            <p:cNvPr name="TextBox 5" id="5"/>
            <p:cNvSpPr txBox="true"/>
            <p:nvPr/>
          </p:nvSpPr>
          <p:spPr>
            <a:xfrm rot="0">
              <a:off x="0" y="66675"/>
              <a:ext cx="6032475" cy="1967018"/>
            </a:xfrm>
            <a:prstGeom prst="rect">
              <a:avLst/>
            </a:prstGeom>
          </p:spPr>
          <p:txBody>
            <a:bodyPr anchor="t" rtlCol="false" tIns="0" lIns="0" bIns="0" rIns="0">
              <a:spAutoFit/>
            </a:bodyPr>
            <a:lstStyle/>
            <a:p>
              <a:pPr algn="l">
                <a:lnSpc>
                  <a:spcPts val="3800"/>
                </a:lnSpc>
              </a:pPr>
              <a:r>
                <a:rPr lang="en-US" sz="3800">
                  <a:solidFill>
                    <a:srgbClr val="F41823"/>
                  </a:solidFill>
                  <a:latin typeface="Libre Franklin Bold"/>
                  <a:ea typeface="Libre Franklin Bold"/>
                  <a:cs typeface="Libre Franklin Bold"/>
                  <a:sym typeface="Libre Franklin Bold"/>
                </a:rPr>
                <a:t>Hosted in Riyadh and Jeddah, and on FrappeCloud</a:t>
              </a:r>
            </a:p>
          </p:txBody>
        </p:sp>
        <p:sp>
          <p:nvSpPr>
            <p:cNvPr name="TextBox 6" id="6"/>
            <p:cNvSpPr txBox="true"/>
            <p:nvPr/>
          </p:nvSpPr>
          <p:spPr>
            <a:xfrm rot="0">
              <a:off x="0" y="2348237"/>
              <a:ext cx="6032475" cy="2201545"/>
            </a:xfrm>
            <a:prstGeom prst="rect">
              <a:avLst/>
            </a:prstGeom>
          </p:spPr>
          <p:txBody>
            <a:bodyPr anchor="t" rtlCol="false" tIns="0" lIns="0" bIns="0" rIns="0">
              <a:spAutoFit/>
            </a:bodyPr>
            <a:lstStyle/>
            <a:p>
              <a:pPr algn="l">
                <a:lnSpc>
                  <a:spcPts val="3359"/>
                </a:lnSpc>
              </a:pPr>
              <a:r>
                <a:rPr lang="en-US" sz="2400" spc="120">
                  <a:solidFill>
                    <a:srgbClr val="111B1E"/>
                  </a:solidFill>
                  <a:latin typeface="Libre Franklin Light"/>
                  <a:ea typeface="Libre Franklin Light"/>
                  <a:cs typeface="Libre Franklin Light"/>
                  <a:sym typeface="Libre Franklin Light"/>
                </a:rPr>
                <a:t>To be legally compliant, fast, safe and secure. Dedicated  servers for each client, with full control and portability.</a:t>
              </a:r>
            </a:p>
          </p:txBody>
        </p:sp>
      </p:grpSp>
      <p:grpSp>
        <p:nvGrpSpPr>
          <p:cNvPr name="Group 7" id="7"/>
          <p:cNvGrpSpPr/>
          <p:nvPr/>
        </p:nvGrpSpPr>
        <p:grpSpPr>
          <a:xfrm rot="0">
            <a:off x="6360251" y="5654194"/>
            <a:ext cx="4524356" cy="2936086"/>
            <a:chOff x="0" y="0"/>
            <a:chExt cx="6032475" cy="3914782"/>
          </a:xfrm>
        </p:grpSpPr>
        <p:sp>
          <p:nvSpPr>
            <p:cNvPr name="TextBox 8" id="8"/>
            <p:cNvSpPr txBox="true"/>
            <p:nvPr/>
          </p:nvSpPr>
          <p:spPr>
            <a:xfrm rot="0">
              <a:off x="0" y="66675"/>
              <a:ext cx="6032475" cy="1332018"/>
            </a:xfrm>
            <a:prstGeom prst="rect">
              <a:avLst/>
            </a:prstGeom>
          </p:spPr>
          <p:txBody>
            <a:bodyPr anchor="t" rtlCol="false" tIns="0" lIns="0" bIns="0" rIns="0">
              <a:spAutoFit/>
            </a:bodyPr>
            <a:lstStyle/>
            <a:p>
              <a:pPr algn="l">
                <a:lnSpc>
                  <a:spcPts val="3800"/>
                </a:lnSpc>
              </a:pPr>
              <a:r>
                <a:rPr lang="en-US" sz="3800">
                  <a:solidFill>
                    <a:srgbClr val="F41823"/>
                  </a:solidFill>
                  <a:latin typeface="Libre Franklin Bold"/>
                  <a:ea typeface="Libre Franklin Bold"/>
                  <a:cs typeface="Libre Franklin Bold"/>
                  <a:sym typeface="Libre Franklin Bold"/>
                </a:rPr>
                <a:t>Ready to use ERP and CRM</a:t>
              </a:r>
            </a:p>
          </p:txBody>
        </p:sp>
        <p:sp>
          <p:nvSpPr>
            <p:cNvPr name="TextBox 9" id="9"/>
            <p:cNvSpPr txBox="true"/>
            <p:nvPr/>
          </p:nvSpPr>
          <p:spPr>
            <a:xfrm rot="0">
              <a:off x="0" y="1713237"/>
              <a:ext cx="6032475" cy="2201545"/>
            </a:xfrm>
            <a:prstGeom prst="rect">
              <a:avLst/>
            </a:prstGeom>
          </p:spPr>
          <p:txBody>
            <a:bodyPr anchor="t" rtlCol="false" tIns="0" lIns="0" bIns="0" rIns="0">
              <a:spAutoFit/>
            </a:bodyPr>
            <a:lstStyle/>
            <a:p>
              <a:pPr algn="l">
                <a:lnSpc>
                  <a:spcPts val="3359"/>
                </a:lnSpc>
              </a:pPr>
              <a:r>
                <a:rPr lang="en-US" sz="2400" spc="120">
                  <a:solidFill>
                    <a:srgbClr val="111B1E"/>
                  </a:solidFill>
                  <a:latin typeface="Libre Franklin Light"/>
                  <a:ea typeface="Libre Franklin Light"/>
                  <a:cs typeface="Libre Franklin Light"/>
                  <a:sym typeface="Libre Franklin Light"/>
                </a:rPr>
                <a:t>Ready to use  Accounting, sales &amp; inventory modules. Along with CRM, Helpdesk, Call center add-ons</a:t>
              </a:r>
            </a:p>
          </p:txBody>
        </p:sp>
      </p:grpSp>
      <p:grpSp>
        <p:nvGrpSpPr>
          <p:cNvPr name="Group 10" id="10"/>
          <p:cNvGrpSpPr/>
          <p:nvPr/>
        </p:nvGrpSpPr>
        <p:grpSpPr>
          <a:xfrm rot="0">
            <a:off x="12734944" y="1028700"/>
            <a:ext cx="4524356" cy="3412336"/>
            <a:chOff x="0" y="0"/>
            <a:chExt cx="6032475" cy="4549782"/>
          </a:xfrm>
        </p:grpSpPr>
        <p:sp>
          <p:nvSpPr>
            <p:cNvPr name="TextBox 11" id="11"/>
            <p:cNvSpPr txBox="true"/>
            <p:nvPr/>
          </p:nvSpPr>
          <p:spPr>
            <a:xfrm rot="0">
              <a:off x="0" y="66675"/>
              <a:ext cx="6032475" cy="1967018"/>
            </a:xfrm>
            <a:prstGeom prst="rect">
              <a:avLst/>
            </a:prstGeom>
          </p:spPr>
          <p:txBody>
            <a:bodyPr anchor="t" rtlCol="false" tIns="0" lIns="0" bIns="0" rIns="0">
              <a:spAutoFit/>
            </a:bodyPr>
            <a:lstStyle/>
            <a:p>
              <a:pPr algn="l">
                <a:lnSpc>
                  <a:spcPts val="3800"/>
                </a:lnSpc>
              </a:pPr>
              <a:r>
                <a:rPr lang="en-US" sz="3800">
                  <a:solidFill>
                    <a:srgbClr val="F41823"/>
                  </a:solidFill>
                  <a:latin typeface="Libre Franklin Bold"/>
                  <a:ea typeface="Libre Franklin Bold"/>
                  <a:cs typeface="Libre Franklin Bold"/>
                  <a:sym typeface="Libre Franklin Bold"/>
                </a:rPr>
                <a:t>Fully compliant with Zatca Phase-2 Einvoicing</a:t>
              </a:r>
            </a:p>
          </p:txBody>
        </p:sp>
        <p:sp>
          <p:nvSpPr>
            <p:cNvPr name="TextBox 12" id="12"/>
            <p:cNvSpPr txBox="true"/>
            <p:nvPr/>
          </p:nvSpPr>
          <p:spPr>
            <a:xfrm rot="0">
              <a:off x="0" y="2348237"/>
              <a:ext cx="6032475" cy="2201545"/>
            </a:xfrm>
            <a:prstGeom prst="rect">
              <a:avLst/>
            </a:prstGeom>
          </p:spPr>
          <p:txBody>
            <a:bodyPr anchor="t" rtlCol="false" tIns="0" lIns="0" bIns="0" rIns="0">
              <a:spAutoFit/>
            </a:bodyPr>
            <a:lstStyle/>
            <a:p>
              <a:pPr algn="l">
                <a:lnSpc>
                  <a:spcPts val="3359"/>
                </a:lnSpc>
              </a:pPr>
              <a:r>
                <a:rPr lang="en-US" sz="2400" spc="120">
                  <a:solidFill>
                    <a:srgbClr val="111B1E"/>
                  </a:solidFill>
                  <a:latin typeface="Libre Franklin Light"/>
                  <a:ea typeface="Libre Franklin Light"/>
                  <a:cs typeface="Libre Franklin Light"/>
                  <a:sym typeface="Libre Franklin Light"/>
                </a:rPr>
                <a:t>Hundreds of companies Submitting thousands of invoices to ZATCA using claudion</a:t>
              </a:r>
            </a:p>
          </p:txBody>
        </p:sp>
      </p:grpSp>
      <p:grpSp>
        <p:nvGrpSpPr>
          <p:cNvPr name="Group 13" id="13"/>
          <p:cNvGrpSpPr/>
          <p:nvPr/>
        </p:nvGrpSpPr>
        <p:grpSpPr>
          <a:xfrm rot="0">
            <a:off x="12734944" y="5654194"/>
            <a:ext cx="4524356" cy="3774286"/>
            <a:chOff x="0" y="0"/>
            <a:chExt cx="6032475" cy="5032382"/>
          </a:xfrm>
        </p:grpSpPr>
        <p:sp>
          <p:nvSpPr>
            <p:cNvPr name="TextBox 14" id="14"/>
            <p:cNvSpPr txBox="true"/>
            <p:nvPr/>
          </p:nvSpPr>
          <p:spPr>
            <a:xfrm rot="0">
              <a:off x="0" y="66675"/>
              <a:ext cx="6032475" cy="1332018"/>
            </a:xfrm>
            <a:prstGeom prst="rect">
              <a:avLst/>
            </a:prstGeom>
          </p:spPr>
          <p:txBody>
            <a:bodyPr anchor="t" rtlCol="false" tIns="0" lIns="0" bIns="0" rIns="0">
              <a:spAutoFit/>
            </a:bodyPr>
            <a:lstStyle/>
            <a:p>
              <a:pPr algn="l">
                <a:lnSpc>
                  <a:spcPts val="3800"/>
                </a:lnSpc>
              </a:pPr>
              <a:r>
                <a:rPr lang="en-US" sz="3800">
                  <a:solidFill>
                    <a:srgbClr val="F41823"/>
                  </a:solidFill>
                  <a:latin typeface="Libre Franklin Bold"/>
                  <a:ea typeface="Libre Franklin Bold"/>
                  <a:cs typeface="Libre Franklin Bold"/>
                  <a:sym typeface="Libre Franklin Bold"/>
                </a:rPr>
                <a:t>Integrate  “anything” in Saudi</a:t>
              </a:r>
            </a:p>
          </p:txBody>
        </p:sp>
        <p:sp>
          <p:nvSpPr>
            <p:cNvPr name="TextBox 15" id="15"/>
            <p:cNvSpPr txBox="true"/>
            <p:nvPr/>
          </p:nvSpPr>
          <p:spPr>
            <a:xfrm rot="0">
              <a:off x="0" y="1713237"/>
              <a:ext cx="6032475" cy="3319145"/>
            </a:xfrm>
            <a:prstGeom prst="rect">
              <a:avLst/>
            </a:prstGeom>
          </p:spPr>
          <p:txBody>
            <a:bodyPr anchor="t" rtlCol="false" tIns="0" lIns="0" bIns="0" rIns="0">
              <a:spAutoFit/>
            </a:bodyPr>
            <a:lstStyle/>
            <a:p>
              <a:pPr algn="l">
                <a:lnSpc>
                  <a:spcPts val="3359"/>
                </a:lnSpc>
              </a:pPr>
              <a:r>
                <a:rPr lang="en-US" sz="2400" spc="120">
                  <a:solidFill>
                    <a:srgbClr val="111B1E"/>
                  </a:solidFill>
                  <a:latin typeface="Libre Franklin Light"/>
                  <a:ea typeface="Libre Franklin Light"/>
                  <a:cs typeface="Libre Franklin Light"/>
                  <a:sym typeface="Libre Franklin Light"/>
                </a:rPr>
                <a:t> Integration with Saudi services: Payment gateways, govt services, shopping platforms, WhatsApp, SMS, call centers, and more.</a:t>
              </a:r>
            </a:p>
            <a:p>
              <a:pPr algn="l">
                <a:lnSpc>
                  <a:spcPts val="3359"/>
                </a:lnSpc>
              </a:pPr>
            </a:p>
          </p:txBody>
        </p:sp>
      </p:grpSp>
      <p:grpSp>
        <p:nvGrpSpPr>
          <p:cNvPr name="Group 16" id="16"/>
          <p:cNvGrpSpPr/>
          <p:nvPr/>
        </p:nvGrpSpPr>
        <p:grpSpPr>
          <a:xfrm rot="-10800000">
            <a:off x="4737136" y="1028700"/>
            <a:ext cx="1180551" cy="755230"/>
            <a:chOff x="0" y="0"/>
            <a:chExt cx="893351" cy="571500"/>
          </a:xfrm>
        </p:grpSpPr>
        <p:sp>
          <p:nvSpPr>
            <p:cNvPr name="Freeform 17" id="17"/>
            <p:cNvSpPr/>
            <p:nvPr/>
          </p:nvSpPr>
          <p:spPr>
            <a:xfrm flipH="false" flipV="false" rot="0">
              <a:off x="0" y="255270"/>
              <a:ext cx="893351" cy="69850"/>
            </a:xfrm>
            <a:custGeom>
              <a:avLst/>
              <a:gdLst/>
              <a:ahLst/>
              <a:cxnLst/>
              <a:rect r="r" b="b" t="t" l="l"/>
              <a:pathLst>
                <a:path h="69850" w="893351">
                  <a:moveTo>
                    <a:pt x="602521" y="0"/>
                  </a:moveTo>
                  <a:lnTo>
                    <a:pt x="0" y="0"/>
                  </a:lnTo>
                  <a:lnTo>
                    <a:pt x="0" y="69850"/>
                  </a:lnTo>
                  <a:lnTo>
                    <a:pt x="893351" y="69850"/>
                  </a:lnTo>
                  <a:lnTo>
                    <a:pt x="893351" y="0"/>
                  </a:lnTo>
                  <a:close/>
                </a:path>
              </a:pathLst>
            </a:custGeom>
            <a:solidFill>
              <a:srgbClr val="00BF63"/>
            </a:solidFill>
          </p:spPr>
        </p:sp>
      </p:grpSp>
      <p:grpSp>
        <p:nvGrpSpPr>
          <p:cNvPr name="Group 18" id="18"/>
          <p:cNvGrpSpPr/>
          <p:nvPr/>
        </p:nvGrpSpPr>
        <p:grpSpPr>
          <a:xfrm rot="-10800000">
            <a:off x="4737136" y="5654194"/>
            <a:ext cx="1180551" cy="755230"/>
            <a:chOff x="0" y="0"/>
            <a:chExt cx="893351" cy="571500"/>
          </a:xfrm>
        </p:grpSpPr>
        <p:sp>
          <p:nvSpPr>
            <p:cNvPr name="Freeform 19" id="19"/>
            <p:cNvSpPr/>
            <p:nvPr/>
          </p:nvSpPr>
          <p:spPr>
            <a:xfrm flipH="false" flipV="false" rot="0">
              <a:off x="0" y="255270"/>
              <a:ext cx="893351" cy="69850"/>
            </a:xfrm>
            <a:custGeom>
              <a:avLst/>
              <a:gdLst/>
              <a:ahLst/>
              <a:cxnLst/>
              <a:rect r="r" b="b" t="t" l="l"/>
              <a:pathLst>
                <a:path h="69850" w="893351">
                  <a:moveTo>
                    <a:pt x="602521" y="0"/>
                  </a:moveTo>
                  <a:lnTo>
                    <a:pt x="0" y="0"/>
                  </a:lnTo>
                  <a:lnTo>
                    <a:pt x="0" y="69850"/>
                  </a:lnTo>
                  <a:lnTo>
                    <a:pt x="893351" y="69850"/>
                  </a:lnTo>
                  <a:lnTo>
                    <a:pt x="893351" y="0"/>
                  </a:lnTo>
                  <a:close/>
                </a:path>
              </a:pathLst>
            </a:custGeom>
            <a:solidFill>
              <a:srgbClr val="00BF63"/>
            </a:solidFill>
          </p:spPr>
        </p:sp>
      </p:grpSp>
      <p:grpSp>
        <p:nvGrpSpPr>
          <p:cNvPr name="Group 20" id="20"/>
          <p:cNvGrpSpPr/>
          <p:nvPr/>
        </p:nvGrpSpPr>
        <p:grpSpPr>
          <a:xfrm rot="-10800000">
            <a:off x="11111829" y="1028700"/>
            <a:ext cx="1180551" cy="755230"/>
            <a:chOff x="0" y="0"/>
            <a:chExt cx="893351" cy="571500"/>
          </a:xfrm>
        </p:grpSpPr>
        <p:sp>
          <p:nvSpPr>
            <p:cNvPr name="Freeform 21" id="21"/>
            <p:cNvSpPr/>
            <p:nvPr/>
          </p:nvSpPr>
          <p:spPr>
            <a:xfrm flipH="false" flipV="false" rot="0">
              <a:off x="0" y="255270"/>
              <a:ext cx="893351" cy="69850"/>
            </a:xfrm>
            <a:custGeom>
              <a:avLst/>
              <a:gdLst/>
              <a:ahLst/>
              <a:cxnLst/>
              <a:rect r="r" b="b" t="t" l="l"/>
              <a:pathLst>
                <a:path h="69850" w="893351">
                  <a:moveTo>
                    <a:pt x="602521" y="0"/>
                  </a:moveTo>
                  <a:lnTo>
                    <a:pt x="0" y="0"/>
                  </a:lnTo>
                  <a:lnTo>
                    <a:pt x="0" y="69850"/>
                  </a:lnTo>
                  <a:lnTo>
                    <a:pt x="893351" y="69850"/>
                  </a:lnTo>
                  <a:lnTo>
                    <a:pt x="893351" y="0"/>
                  </a:lnTo>
                  <a:close/>
                </a:path>
              </a:pathLst>
            </a:custGeom>
            <a:solidFill>
              <a:srgbClr val="00BF63"/>
            </a:solidFill>
          </p:spPr>
        </p:sp>
      </p:grpSp>
      <p:grpSp>
        <p:nvGrpSpPr>
          <p:cNvPr name="Group 22" id="22"/>
          <p:cNvGrpSpPr/>
          <p:nvPr/>
        </p:nvGrpSpPr>
        <p:grpSpPr>
          <a:xfrm rot="-10800000">
            <a:off x="11111829" y="5654194"/>
            <a:ext cx="1180551" cy="755230"/>
            <a:chOff x="0" y="0"/>
            <a:chExt cx="893351" cy="571500"/>
          </a:xfrm>
        </p:grpSpPr>
        <p:sp>
          <p:nvSpPr>
            <p:cNvPr name="Freeform 23" id="23"/>
            <p:cNvSpPr/>
            <p:nvPr/>
          </p:nvSpPr>
          <p:spPr>
            <a:xfrm flipH="false" flipV="false" rot="0">
              <a:off x="0" y="255270"/>
              <a:ext cx="893351" cy="69850"/>
            </a:xfrm>
            <a:custGeom>
              <a:avLst/>
              <a:gdLst/>
              <a:ahLst/>
              <a:cxnLst/>
              <a:rect r="r" b="b" t="t" l="l"/>
              <a:pathLst>
                <a:path h="69850" w="893351">
                  <a:moveTo>
                    <a:pt x="602521" y="0"/>
                  </a:moveTo>
                  <a:lnTo>
                    <a:pt x="0" y="0"/>
                  </a:lnTo>
                  <a:lnTo>
                    <a:pt x="0" y="69850"/>
                  </a:lnTo>
                  <a:lnTo>
                    <a:pt x="893351" y="69850"/>
                  </a:lnTo>
                  <a:lnTo>
                    <a:pt x="893351" y="0"/>
                  </a:lnTo>
                  <a:close/>
                </a:path>
              </a:pathLst>
            </a:custGeom>
            <a:solidFill>
              <a:srgbClr val="00BF63"/>
            </a:solidFill>
          </p:spPr>
        </p:sp>
      </p:grpSp>
      <p:grpSp>
        <p:nvGrpSpPr>
          <p:cNvPr name="Group 24" id="24"/>
          <p:cNvGrpSpPr/>
          <p:nvPr/>
        </p:nvGrpSpPr>
        <p:grpSpPr>
          <a:xfrm rot="5400000">
            <a:off x="-4196778" y="3428265"/>
            <a:ext cx="6375255" cy="3430470"/>
            <a:chOff x="0" y="0"/>
            <a:chExt cx="1583690" cy="852170"/>
          </a:xfrm>
        </p:grpSpPr>
        <p:sp>
          <p:nvSpPr>
            <p:cNvPr name="Freeform 25" id="25"/>
            <p:cNvSpPr/>
            <p:nvPr/>
          </p:nvSpPr>
          <p:spPr>
            <a:xfrm flipH="false" flipV="false" rot="0">
              <a:off x="0" y="0"/>
              <a:ext cx="1583690" cy="852170"/>
            </a:xfrm>
            <a:custGeom>
              <a:avLst/>
              <a:gdLst/>
              <a:ahLst/>
              <a:cxnLst/>
              <a:rect r="r" b="b" t="t" l="l"/>
              <a:pathLst>
                <a:path h="852170" w="1583690">
                  <a:moveTo>
                    <a:pt x="0" y="196850"/>
                  </a:moveTo>
                  <a:lnTo>
                    <a:pt x="0" y="852170"/>
                  </a:lnTo>
                  <a:lnTo>
                    <a:pt x="154940" y="852170"/>
                  </a:lnTo>
                  <a:lnTo>
                    <a:pt x="154940" y="0"/>
                  </a:lnTo>
                  <a:lnTo>
                    <a:pt x="0" y="0"/>
                  </a:lnTo>
                  <a:lnTo>
                    <a:pt x="0" y="196850"/>
                  </a:lnTo>
                  <a:close/>
                  <a:moveTo>
                    <a:pt x="877570" y="196850"/>
                  </a:moveTo>
                  <a:lnTo>
                    <a:pt x="877570" y="852170"/>
                  </a:lnTo>
                  <a:lnTo>
                    <a:pt x="1032510" y="852170"/>
                  </a:lnTo>
                  <a:lnTo>
                    <a:pt x="1032510" y="0"/>
                  </a:lnTo>
                  <a:lnTo>
                    <a:pt x="877570" y="0"/>
                  </a:lnTo>
                  <a:lnTo>
                    <a:pt x="877570" y="196850"/>
                  </a:lnTo>
                  <a:close/>
                  <a:moveTo>
                    <a:pt x="1258570" y="196850"/>
                  </a:moveTo>
                  <a:lnTo>
                    <a:pt x="1258570" y="852170"/>
                  </a:lnTo>
                  <a:lnTo>
                    <a:pt x="1499870" y="852170"/>
                  </a:lnTo>
                  <a:lnTo>
                    <a:pt x="1499870" y="0"/>
                  </a:lnTo>
                  <a:lnTo>
                    <a:pt x="1258570" y="0"/>
                  </a:lnTo>
                  <a:lnTo>
                    <a:pt x="1258570" y="196850"/>
                  </a:lnTo>
                  <a:close/>
                  <a:moveTo>
                    <a:pt x="1537970" y="0"/>
                  </a:moveTo>
                  <a:lnTo>
                    <a:pt x="1537970" y="852170"/>
                  </a:lnTo>
                  <a:lnTo>
                    <a:pt x="1583690" y="852170"/>
                  </a:lnTo>
                  <a:lnTo>
                    <a:pt x="1583690" y="0"/>
                  </a:lnTo>
                  <a:lnTo>
                    <a:pt x="1537970" y="0"/>
                  </a:lnTo>
                  <a:close/>
                  <a:moveTo>
                    <a:pt x="400050" y="196850"/>
                  </a:moveTo>
                  <a:lnTo>
                    <a:pt x="400050" y="852170"/>
                  </a:lnTo>
                  <a:lnTo>
                    <a:pt x="637540" y="852170"/>
                  </a:lnTo>
                  <a:lnTo>
                    <a:pt x="637540" y="0"/>
                  </a:lnTo>
                  <a:lnTo>
                    <a:pt x="400050" y="0"/>
                  </a:lnTo>
                  <a:lnTo>
                    <a:pt x="400050" y="196850"/>
                  </a:lnTo>
                  <a:close/>
                  <a:moveTo>
                    <a:pt x="690880" y="196850"/>
                  </a:moveTo>
                  <a:lnTo>
                    <a:pt x="690880" y="852170"/>
                  </a:lnTo>
                  <a:lnTo>
                    <a:pt x="728980" y="852170"/>
                  </a:lnTo>
                  <a:lnTo>
                    <a:pt x="728980" y="0"/>
                  </a:lnTo>
                  <a:lnTo>
                    <a:pt x="690880" y="0"/>
                  </a:lnTo>
                  <a:lnTo>
                    <a:pt x="690880" y="196850"/>
                  </a:lnTo>
                  <a:close/>
                  <a:moveTo>
                    <a:pt x="760730" y="196850"/>
                  </a:moveTo>
                  <a:lnTo>
                    <a:pt x="760730" y="852170"/>
                  </a:lnTo>
                  <a:lnTo>
                    <a:pt x="836930" y="852170"/>
                  </a:lnTo>
                  <a:lnTo>
                    <a:pt x="836930" y="0"/>
                  </a:lnTo>
                  <a:lnTo>
                    <a:pt x="760730" y="0"/>
                  </a:lnTo>
                  <a:lnTo>
                    <a:pt x="760730" y="196850"/>
                  </a:lnTo>
                  <a:close/>
                  <a:moveTo>
                    <a:pt x="1078230" y="196850"/>
                  </a:moveTo>
                  <a:lnTo>
                    <a:pt x="1078230" y="852170"/>
                  </a:lnTo>
                  <a:lnTo>
                    <a:pt x="1154430" y="852170"/>
                  </a:lnTo>
                  <a:lnTo>
                    <a:pt x="1154430" y="0"/>
                  </a:lnTo>
                  <a:lnTo>
                    <a:pt x="1078230" y="0"/>
                  </a:lnTo>
                  <a:lnTo>
                    <a:pt x="1078230" y="196850"/>
                  </a:lnTo>
                  <a:close/>
                  <a:moveTo>
                    <a:pt x="288290" y="196850"/>
                  </a:moveTo>
                  <a:lnTo>
                    <a:pt x="288290" y="852170"/>
                  </a:lnTo>
                  <a:lnTo>
                    <a:pt x="335280" y="852170"/>
                  </a:lnTo>
                  <a:lnTo>
                    <a:pt x="335280" y="0"/>
                  </a:lnTo>
                  <a:lnTo>
                    <a:pt x="288290" y="0"/>
                  </a:lnTo>
                  <a:lnTo>
                    <a:pt x="288290" y="196850"/>
                  </a:lnTo>
                  <a:close/>
                  <a:moveTo>
                    <a:pt x="182880" y="196850"/>
                  </a:moveTo>
                  <a:lnTo>
                    <a:pt x="182880" y="852170"/>
                  </a:lnTo>
                  <a:lnTo>
                    <a:pt x="251460" y="852170"/>
                  </a:lnTo>
                  <a:lnTo>
                    <a:pt x="251460" y="0"/>
                  </a:lnTo>
                  <a:lnTo>
                    <a:pt x="182880" y="0"/>
                  </a:lnTo>
                  <a:lnTo>
                    <a:pt x="182880" y="196850"/>
                  </a:lnTo>
                  <a:close/>
                </a:path>
              </a:pathLst>
            </a:custGeom>
            <a:solidFill>
              <a:srgbClr val="000000">
                <a:alpha val="0"/>
              </a:srgbClr>
            </a:solidFill>
          </p:spPr>
        </p:sp>
      </p:grpSp>
      <p:sp>
        <p:nvSpPr>
          <p:cNvPr name="Freeform 26" id="26"/>
          <p:cNvSpPr/>
          <p:nvPr/>
        </p:nvSpPr>
        <p:spPr>
          <a:xfrm flipH="false" flipV="false" rot="0">
            <a:off x="-4460162" y="6676515"/>
            <a:ext cx="5404887" cy="5404887"/>
          </a:xfrm>
          <a:custGeom>
            <a:avLst/>
            <a:gdLst/>
            <a:ahLst/>
            <a:cxnLst/>
            <a:rect r="r" b="b" t="t" l="l"/>
            <a:pathLst>
              <a:path h="5404887" w="5404887">
                <a:moveTo>
                  <a:pt x="0" y="0"/>
                </a:moveTo>
                <a:lnTo>
                  <a:pt x="5404886" y="0"/>
                </a:lnTo>
                <a:lnTo>
                  <a:pt x="5404886" y="5404887"/>
                </a:lnTo>
                <a:lnTo>
                  <a:pt x="0" y="54048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BF63"/>
        </a:solidFill>
      </p:bgPr>
    </p:bg>
    <p:spTree>
      <p:nvGrpSpPr>
        <p:cNvPr id="1" name=""/>
        <p:cNvGrpSpPr/>
        <p:nvPr/>
      </p:nvGrpSpPr>
      <p:grpSpPr>
        <a:xfrm>
          <a:off x="0" y="0"/>
          <a:ext cx="0" cy="0"/>
          <a:chOff x="0" y="0"/>
          <a:chExt cx="0" cy="0"/>
        </a:xfrm>
      </p:grpSpPr>
      <p:grpSp>
        <p:nvGrpSpPr>
          <p:cNvPr name="Group 2" id="2"/>
          <p:cNvGrpSpPr/>
          <p:nvPr/>
        </p:nvGrpSpPr>
        <p:grpSpPr>
          <a:xfrm rot="0">
            <a:off x="8331707" y="-6439"/>
            <a:ext cx="8681197" cy="9381739"/>
            <a:chOff x="0" y="0"/>
            <a:chExt cx="11574929" cy="12508985"/>
          </a:xfrm>
        </p:grpSpPr>
        <p:sp>
          <p:nvSpPr>
            <p:cNvPr name="TextBox 3" id="3"/>
            <p:cNvSpPr txBox="true"/>
            <p:nvPr/>
          </p:nvSpPr>
          <p:spPr>
            <a:xfrm rot="0">
              <a:off x="0" y="0"/>
              <a:ext cx="11574929" cy="6985000"/>
            </a:xfrm>
            <a:prstGeom prst="rect">
              <a:avLst/>
            </a:prstGeom>
          </p:spPr>
          <p:txBody>
            <a:bodyPr anchor="t" rtlCol="false" tIns="0" lIns="0" bIns="0" rIns="0">
              <a:spAutoFit/>
            </a:bodyPr>
            <a:lstStyle/>
            <a:p>
              <a:pPr algn="r">
                <a:lnSpc>
                  <a:spcPts val="8279"/>
                </a:lnSpc>
              </a:pPr>
              <a:r>
                <a:rPr lang="en-US" b="true" sz="6899" spc="137">
                  <a:solidFill>
                    <a:srgbClr val="FFFFFF"/>
                  </a:solidFill>
                  <a:latin typeface="Libre Franklin Bold Bold"/>
                  <a:ea typeface="Libre Franklin Bold Bold"/>
                  <a:cs typeface="Libre Franklin Bold Bold"/>
                  <a:sym typeface="Libre Franklin Bold Bold"/>
                </a:rPr>
                <a:t>Claudion </a:t>
              </a:r>
            </a:p>
            <a:p>
              <a:pPr algn="r">
                <a:lnSpc>
                  <a:spcPts val="8279"/>
                </a:lnSpc>
              </a:pPr>
              <a:r>
                <a:rPr lang="en-US" b="true" sz="6899" spc="137">
                  <a:solidFill>
                    <a:srgbClr val="FFFFFF"/>
                  </a:solidFill>
                  <a:latin typeface="Libre Franklin Bold Bold"/>
                  <a:ea typeface="Libre Franklin Bold Bold"/>
                  <a:cs typeface="Libre Franklin Bold Bold"/>
                  <a:sym typeface="Libre Franklin Bold Bold"/>
                </a:rPr>
                <a:t>is developer friendly</a:t>
              </a:r>
            </a:p>
            <a:p>
              <a:pPr algn="r">
                <a:lnSpc>
                  <a:spcPts val="8279"/>
                </a:lnSpc>
              </a:pPr>
            </a:p>
            <a:p>
              <a:pPr algn="r">
                <a:lnSpc>
                  <a:spcPts val="8279"/>
                </a:lnSpc>
              </a:pPr>
            </a:p>
          </p:txBody>
        </p:sp>
        <p:sp>
          <p:nvSpPr>
            <p:cNvPr name="TextBox 4" id="4"/>
            <p:cNvSpPr txBox="true"/>
            <p:nvPr/>
          </p:nvSpPr>
          <p:spPr>
            <a:xfrm rot="0">
              <a:off x="0" y="7305583"/>
              <a:ext cx="11574929" cy="5203402"/>
            </a:xfrm>
            <a:prstGeom prst="rect">
              <a:avLst/>
            </a:prstGeom>
          </p:spPr>
          <p:txBody>
            <a:bodyPr anchor="t" rtlCol="false" tIns="0" lIns="0" bIns="0" rIns="0">
              <a:spAutoFit/>
            </a:bodyPr>
            <a:lstStyle/>
            <a:p>
              <a:pPr algn="r">
                <a:lnSpc>
                  <a:spcPts val="4480"/>
                </a:lnSpc>
              </a:pPr>
              <a:r>
                <a:rPr lang="en-US" sz="3200" spc="128">
                  <a:solidFill>
                    <a:srgbClr val="606060"/>
                  </a:solidFill>
                  <a:latin typeface="Libre Franklin Bold"/>
                  <a:ea typeface="Libre Franklin Bold"/>
                  <a:cs typeface="Libre Franklin Bold"/>
                  <a:sym typeface="Libre Franklin Bold"/>
                </a:rPr>
                <a:t>We provide full backend for app developers, so they can reduce development time by up to 90%. Also we share code with your developers.</a:t>
              </a:r>
              <a:r>
                <a:rPr lang="en-US" sz="3200" spc="128">
                  <a:solidFill>
                    <a:srgbClr val="606060"/>
                  </a:solidFill>
                  <a:latin typeface="Libre Franklin Bold"/>
                  <a:ea typeface="Libre Franklin Bold"/>
                  <a:cs typeface="Libre Franklin Bold"/>
                  <a:sym typeface="Libre Franklin Bold"/>
                </a:rPr>
                <a:t> </a:t>
              </a:r>
            </a:p>
            <a:p>
              <a:pPr algn="r">
                <a:lnSpc>
                  <a:spcPts val="4480"/>
                </a:lnSpc>
              </a:pPr>
            </a:p>
            <a:p>
              <a:pPr algn="r">
                <a:lnSpc>
                  <a:spcPts val="4480"/>
                </a:lnSpc>
              </a:pPr>
              <a:r>
                <a:rPr lang="en-US" sz="3200" spc="128">
                  <a:solidFill>
                    <a:srgbClr val="606060"/>
                  </a:solidFill>
                  <a:latin typeface="Libre Franklin Bold"/>
                  <a:ea typeface="Libre Franklin Bold"/>
                  <a:cs typeface="Libre Franklin Bold"/>
                  <a:sym typeface="Libre Franklin Bold"/>
                </a:rPr>
                <a:t>Claudion helps developers to integrate with any service provider in KSA.</a:t>
              </a:r>
            </a:p>
          </p:txBody>
        </p:sp>
      </p:grpSp>
      <p:grpSp>
        <p:nvGrpSpPr>
          <p:cNvPr name="Group 5" id="5"/>
          <p:cNvGrpSpPr/>
          <p:nvPr/>
        </p:nvGrpSpPr>
        <p:grpSpPr>
          <a:xfrm rot="5400000">
            <a:off x="14944990" y="-377615"/>
            <a:ext cx="2860083" cy="755230"/>
            <a:chOff x="0" y="0"/>
            <a:chExt cx="2164292" cy="571500"/>
          </a:xfrm>
        </p:grpSpPr>
        <p:sp>
          <p:nvSpPr>
            <p:cNvPr name="Freeform 6" id="6"/>
            <p:cNvSpPr/>
            <p:nvPr/>
          </p:nvSpPr>
          <p:spPr>
            <a:xfrm flipH="false" flipV="false" rot="0">
              <a:off x="0" y="255270"/>
              <a:ext cx="2164292" cy="69850"/>
            </a:xfrm>
            <a:custGeom>
              <a:avLst/>
              <a:gdLst/>
              <a:ahLst/>
              <a:cxnLst/>
              <a:rect r="r" b="b" t="t" l="l"/>
              <a:pathLst>
                <a:path h="69850" w="2164292">
                  <a:moveTo>
                    <a:pt x="1873462" y="0"/>
                  </a:moveTo>
                  <a:lnTo>
                    <a:pt x="0" y="0"/>
                  </a:lnTo>
                  <a:lnTo>
                    <a:pt x="0" y="69850"/>
                  </a:lnTo>
                  <a:lnTo>
                    <a:pt x="2164292" y="69850"/>
                  </a:lnTo>
                  <a:lnTo>
                    <a:pt x="2164292" y="0"/>
                  </a:lnTo>
                  <a:close/>
                </a:path>
              </a:pathLst>
            </a:custGeom>
            <a:solidFill>
              <a:srgbClr val="00BF63"/>
            </a:solidFill>
          </p:spPr>
        </p:sp>
      </p:grpSp>
      <p:grpSp>
        <p:nvGrpSpPr>
          <p:cNvPr name="Group 7" id="7"/>
          <p:cNvGrpSpPr/>
          <p:nvPr/>
        </p:nvGrpSpPr>
        <p:grpSpPr>
          <a:xfrm rot="5400000">
            <a:off x="14944990" y="9909385"/>
            <a:ext cx="2860083" cy="755230"/>
            <a:chOff x="0" y="0"/>
            <a:chExt cx="2164292" cy="571500"/>
          </a:xfrm>
        </p:grpSpPr>
        <p:sp>
          <p:nvSpPr>
            <p:cNvPr name="Freeform 8" id="8"/>
            <p:cNvSpPr/>
            <p:nvPr/>
          </p:nvSpPr>
          <p:spPr>
            <a:xfrm flipH="false" flipV="false" rot="0">
              <a:off x="0" y="255270"/>
              <a:ext cx="2164292" cy="69850"/>
            </a:xfrm>
            <a:custGeom>
              <a:avLst/>
              <a:gdLst/>
              <a:ahLst/>
              <a:cxnLst/>
              <a:rect r="r" b="b" t="t" l="l"/>
              <a:pathLst>
                <a:path h="69850" w="2164292">
                  <a:moveTo>
                    <a:pt x="1873462" y="0"/>
                  </a:moveTo>
                  <a:lnTo>
                    <a:pt x="0" y="0"/>
                  </a:lnTo>
                  <a:lnTo>
                    <a:pt x="0" y="69850"/>
                  </a:lnTo>
                  <a:lnTo>
                    <a:pt x="2164292" y="69850"/>
                  </a:lnTo>
                  <a:lnTo>
                    <a:pt x="2164292" y="0"/>
                  </a:lnTo>
                  <a:close/>
                </a:path>
              </a:pathLst>
            </a:custGeom>
            <a:solidFill>
              <a:srgbClr val="00BF63"/>
            </a:solidFill>
          </p:spPr>
        </p:sp>
      </p:grpSp>
      <p:sp>
        <p:nvSpPr>
          <p:cNvPr name="Freeform 9" id="9"/>
          <p:cNvSpPr/>
          <p:nvPr/>
        </p:nvSpPr>
        <p:spPr>
          <a:xfrm flipH="false" flipV="false" rot="5400000">
            <a:off x="0" y="9258300"/>
            <a:ext cx="5404887" cy="5404887"/>
          </a:xfrm>
          <a:custGeom>
            <a:avLst/>
            <a:gdLst/>
            <a:ahLst/>
            <a:cxnLst/>
            <a:rect r="r" b="b" t="t" l="l"/>
            <a:pathLst>
              <a:path h="5404887" w="5404887">
                <a:moveTo>
                  <a:pt x="0" y="0"/>
                </a:moveTo>
                <a:lnTo>
                  <a:pt x="5404887" y="0"/>
                </a:lnTo>
                <a:lnTo>
                  <a:pt x="5404887" y="5404887"/>
                </a:lnTo>
                <a:lnTo>
                  <a:pt x="0" y="54048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2754736" y="2637080"/>
            <a:ext cx="5300301" cy="5300301"/>
          </a:xfrm>
          <a:custGeom>
            <a:avLst/>
            <a:gdLst/>
            <a:ahLst/>
            <a:cxnLst/>
            <a:rect r="r" b="b" t="t" l="l"/>
            <a:pathLst>
              <a:path h="5300301" w="5300301">
                <a:moveTo>
                  <a:pt x="0" y="0"/>
                </a:moveTo>
                <a:lnTo>
                  <a:pt x="5300301" y="0"/>
                </a:lnTo>
                <a:lnTo>
                  <a:pt x="5300301" y="5300302"/>
                </a:lnTo>
                <a:lnTo>
                  <a:pt x="0" y="5300302"/>
                </a:lnTo>
                <a:lnTo>
                  <a:pt x="0" y="0"/>
                </a:lnTo>
                <a:close/>
              </a:path>
            </a:pathLst>
          </a:custGeom>
          <a:blipFill>
            <a:blip r:embed="rId4"/>
            <a:stretch>
              <a:fillRect l="0" t="0" r="0" b="0"/>
            </a:stretch>
          </a:blipFill>
        </p:spPr>
      </p:sp>
      <p:sp>
        <p:nvSpPr>
          <p:cNvPr name="TextBox 11" id="11"/>
          <p:cNvSpPr txBox="true"/>
          <p:nvPr/>
        </p:nvSpPr>
        <p:spPr>
          <a:xfrm rot="-5400000">
            <a:off x="-801972" y="2926046"/>
            <a:ext cx="4839269" cy="1044575"/>
          </a:xfrm>
          <a:prstGeom prst="rect">
            <a:avLst/>
          </a:prstGeom>
        </p:spPr>
        <p:txBody>
          <a:bodyPr anchor="t" rtlCol="false" tIns="0" lIns="0" bIns="0" rIns="0">
            <a:spAutoFit/>
          </a:bodyPr>
          <a:lstStyle/>
          <a:p>
            <a:pPr algn="r">
              <a:lnSpc>
                <a:spcPts val="4000"/>
              </a:lnSpc>
            </a:pPr>
            <a:r>
              <a:rPr lang="en-US" b="true" sz="4000">
                <a:solidFill>
                  <a:srgbClr val="FFFFFF"/>
                </a:solidFill>
                <a:latin typeface="Libre Franklin Bold Bold"/>
                <a:ea typeface="Libre Franklin Bold Bold"/>
                <a:cs typeface="Libre Franklin Bold Bold"/>
                <a:sym typeface="Libre Franklin Bold Bold"/>
              </a:rPr>
              <a:t>DEVELOPER FRIENDLY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30949" y="-335919"/>
            <a:ext cx="5040721" cy="11252757"/>
          </a:xfrm>
          <a:prstGeom prst="rect">
            <a:avLst/>
          </a:prstGeom>
          <a:solidFill>
            <a:srgbClr val="00BF63"/>
          </a:solidFill>
        </p:spPr>
      </p:sp>
      <p:sp>
        <p:nvSpPr>
          <p:cNvPr name="TextBox 3" id="3"/>
          <p:cNvSpPr txBox="true"/>
          <p:nvPr/>
        </p:nvSpPr>
        <p:spPr>
          <a:xfrm rot="-5400000">
            <a:off x="-464972" y="2428872"/>
            <a:ext cx="5553070" cy="2752725"/>
          </a:xfrm>
          <a:prstGeom prst="rect">
            <a:avLst/>
          </a:prstGeom>
        </p:spPr>
        <p:txBody>
          <a:bodyPr anchor="t" rtlCol="false" tIns="0" lIns="0" bIns="0" rIns="0">
            <a:spAutoFit/>
          </a:bodyPr>
          <a:lstStyle/>
          <a:p>
            <a:pPr algn="r">
              <a:lnSpc>
                <a:spcPts val="7200"/>
              </a:lnSpc>
            </a:pPr>
            <a:r>
              <a:rPr lang="en-US" b="true" sz="6000" spc="120">
                <a:solidFill>
                  <a:srgbClr val="FFFFFF"/>
                </a:solidFill>
                <a:latin typeface="Libre Franklin Bold Bold"/>
                <a:ea typeface="Libre Franklin Bold Bold"/>
                <a:cs typeface="Libre Franklin Bold Bold"/>
                <a:sym typeface="Libre Franklin Bold Bold"/>
              </a:rPr>
              <a:t>ZATCA Phase-2 options</a:t>
            </a:r>
          </a:p>
        </p:txBody>
      </p:sp>
      <p:grpSp>
        <p:nvGrpSpPr>
          <p:cNvPr name="Group 4" id="4"/>
          <p:cNvGrpSpPr/>
          <p:nvPr/>
        </p:nvGrpSpPr>
        <p:grpSpPr>
          <a:xfrm rot="0">
            <a:off x="6360251" y="1028700"/>
            <a:ext cx="4524356" cy="2680181"/>
            <a:chOff x="0" y="0"/>
            <a:chExt cx="6032475" cy="3573575"/>
          </a:xfrm>
        </p:grpSpPr>
        <p:sp>
          <p:nvSpPr>
            <p:cNvPr name="TextBox 5" id="5"/>
            <p:cNvSpPr txBox="true"/>
            <p:nvPr/>
          </p:nvSpPr>
          <p:spPr>
            <a:xfrm rot="0">
              <a:off x="0" y="66675"/>
              <a:ext cx="6032475" cy="2088092"/>
            </a:xfrm>
            <a:prstGeom prst="rect">
              <a:avLst/>
            </a:prstGeom>
          </p:spPr>
          <p:txBody>
            <a:bodyPr anchor="t" rtlCol="false" tIns="0" lIns="0" bIns="0" rIns="0">
              <a:spAutoFit/>
            </a:bodyPr>
            <a:lstStyle/>
            <a:p>
              <a:pPr algn="l">
                <a:lnSpc>
                  <a:spcPts val="4000"/>
                </a:lnSpc>
              </a:pPr>
              <a:r>
                <a:rPr lang="en-US" sz="4000">
                  <a:solidFill>
                    <a:srgbClr val="F41823"/>
                  </a:solidFill>
                  <a:latin typeface="Libre Franklin Bold"/>
                  <a:ea typeface="Libre Franklin Bold"/>
                  <a:cs typeface="Libre Franklin Bold"/>
                  <a:sym typeface="Libre Franklin Bold"/>
                </a:rPr>
                <a:t>Direct Invoice submission from ERP system</a:t>
              </a:r>
            </a:p>
          </p:txBody>
        </p:sp>
        <p:sp>
          <p:nvSpPr>
            <p:cNvPr name="TextBox 6" id="6"/>
            <p:cNvSpPr txBox="true"/>
            <p:nvPr/>
          </p:nvSpPr>
          <p:spPr>
            <a:xfrm rot="0">
              <a:off x="0" y="2469310"/>
              <a:ext cx="6032475" cy="1104265"/>
            </a:xfrm>
            <a:prstGeom prst="rect">
              <a:avLst/>
            </a:prstGeom>
          </p:spPr>
          <p:txBody>
            <a:bodyPr anchor="t" rtlCol="false" tIns="0" lIns="0" bIns="0" rIns="0">
              <a:spAutoFit/>
            </a:bodyPr>
            <a:lstStyle/>
            <a:p>
              <a:pPr algn="l">
                <a:lnSpc>
                  <a:spcPts val="3359"/>
                </a:lnSpc>
              </a:pPr>
              <a:r>
                <a:rPr lang="en-US" sz="2400" spc="120">
                  <a:solidFill>
                    <a:srgbClr val="111B1E"/>
                  </a:solidFill>
                  <a:latin typeface="Libre Franklin Light"/>
                  <a:ea typeface="Libre Franklin Light"/>
                  <a:cs typeface="Libre Franklin Light"/>
                  <a:sym typeface="Libre Franklin Light"/>
                </a:rPr>
                <a:t>Presentations are communication tools.</a:t>
              </a:r>
            </a:p>
          </p:txBody>
        </p:sp>
      </p:grpSp>
      <p:grpSp>
        <p:nvGrpSpPr>
          <p:cNvPr name="Group 7" id="7"/>
          <p:cNvGrpSpPr/>
          <p:nvPr/>
        </p:nvGrpSpPr>
        <p:grpSpPr>
          <a:xfrm rot="0">
            <a:off x="6360251" y="5654194"/>
            <a:ext cx="4524356" cy="2493491"/>
            <a:chOff x="0" y="0"/>
            <a:chExt cx="6032475" cy="3324655"/>
          </a:xfrm>
        </p:grpSpPr>
        <p:sp>
          <p:nvSpPr>
            <p:cNvPr name="TextBox 8" id="8"/>
            <p:cNvSpPr txBox="true"/>
            <p:nvPr/>
          </p:nvSpPr>
          <p:spPr>
            <a:xfrm rot="0">
              <a:off x="0" y="66675"/>
              <a:ext cx="6032475" cy="741892"/>
            </a:xfrm>
            <a:prstGeom prst="rect">
              <a:avLst/>
            </a:prstGeom>
          </p:spPr>
          <p:txBody>
            <a:bodyPr anchor="t" rtlCol="false" tIns="0" lIns="0" bIns="0" rIns="0">
              <a:spAutoFit/>
            </a:bodyPr>
            <a:lstStyle/>
            <a:p>
              <a:pPr algn="l">
                <a:lnSpc>
                  <a:spcPts val="4000"/>
                </a:lnSpc>
              </a:pPr>
              <a:r>
                <a:rPr lang="en-US" sz="4000">
                  <a:solidFill>
                    <a:srgbClr val="F41823"/>
                  </a:solidFill>
                  <a:latin typeface="Libre Franklin Bold"/>
                  <a:ea typeface="Libre Franklin Bold"/>
                  <a:cs typeface="Libre Franklin Bold"/>
                  <a:sym typeface="Libre Franklin Bold"/>
                </a:rPr>
                <a:t>Online POS</a:t>
              </a:r>
            </a:p>
          </p:txBody>
        </p:sp>
        <p:sp>
          <p:nvSpPr>
            <p:cNvPr name="TextBox 9" id="9"/>
            <p:cNvSpPr txBox="true"/>
            <p:nvPr/>
          </p:nvSpPr>
          <p:spPr>
            <a:xfrm rot="0">
              <a:off x="0" y="1123110"/>
              <a:ext cx="6032475" cy="2201545"/>
            </a:xfrm>
            <a:prstGeom prst="rect">
              <a:avLst/>
            </a:prstGeom>
          </p:spPr>
          <p:txBody>
            <a:bodyPr anchor="t" rtlCol="false" tIns="0" lIns="0" bIns="0" rIns="0">
              <a:spAutoFit/>
            </a:bodyPr>
            <a:lstStyle/>
            <a:p>
              <a:pPr algn="l">
                <a:lnSpc>
                  <a:spcPts val="3359"/>
                </a:lnSpc>
              </a:pPr>
              <a:r>
                <a:rPr lang="en-US" sz="2400" spc="120">
                  <a:solidFill>
                    <a:srgbClr val="111B1E"/>
                  </a:solidFill>
                  <a:latin typeface="Libre Franklin Light"/>
                  <a:ea typeface="Libre Franklin Light"/>
                  <a:cs typeface="Libre Franklin Light"/>
                  <a:sym typeface="Libre Franklin Light"/>
                </a:rPr>
                <a:t>Work on Branches and outlets online with direct submission to Zatca, using Claudion as central server</a:t>
              </a:r>
            </a:p>
          </p:txBody>
        </p:sp>
      </p:grpSp>
      <p:grpSp>
        <p:nvGrpSpPr>
          <p:cNvPr name="Group 10" id="10"/>
          <p:cNvGrpSpPr/>
          <p:nvPr/>
        </p:nvGrpSpPr>
        <p:grpSpPr>
          <a:xfrm rot="0">
            <a:off x="12734944" y="1028700"/>
            <a:ext cx="4524356" cy="3331691"/>
            <a:chOff x="0" y="0"/>
            <a:chExt cx="6032475" cy="4442255"/>
          </a:xfrm>
        </p:grpSpPr>
        <p:sp>
          <p:nvSpPr>
            <p:cNvPr name="TextBox 11" id="11"/>
            <p:cNvSpPr txBox="true"/>
            <p:nvPr/>
          </p:nvSpPr>
          <p:spPr>
            <a:xfrm rot="0">
              <a:off x="0" y="66675"/>
              <a:ext cx="6032475" cy="741892"/>
            </a:xfrm>
            <a:prstGeom prst="rect">
              <a:avLst/>
            </a:prstGeom>
          </p:spPr>
          <p:txBody>
            <a:bodyPr anchor="t" rtlCol="false" tIns="0" lIns="0" bIns="0" rIns="0">
              <a:spAutoFit/>
            </a:bodyPr>
            <a:lstStyle/>
            <a:p>
              <a:pPr algn="l">
                <a:lnSpc>
                  <a:spcPts val="4000"/>
                </a:lnSpc>
              </a:pPr>
              <a:r>
                <a:rPr lang="en-US" sz="4000">
                  <a:solidFill>
                    <a:srgbClr val="F41823"/>
                  </a:solidFill>
                  <a:latin typeface="Libre Franklin Bold"/>
                  <a:ea typeface="Libre Franklin Bold"/>
                  <a:cs typeface="Libre Franklin Bold"/>
                  <a:sym typeface="Libre Franklin Bold"/>
                </a:rPr>
                <a:t>Offline-POS</a:t>
              </a:r>
            </a:p>
          </p:txBody>
        </p:sp>
        <p:sp>
          <p:nvSpPr>
            <p:cNvPr name="TextBox 12" id="12"/>
            <p:cNvSpPr txBox="true"/>
            <p:nvPr/>
          </p:nvSpPr>
          <p:spPr>
            <a:xfrm rot="0">
              <a:off x="0" y="1123110"/>
              <a:ext cx="6032475" cy="3319145"/>
            </a:xfrm>
            <a:prstGeom prst="rect">
              <a:avLst/>
            </a:prstGeom>
          </p:spPr>
          <p:txBody>
            <a:bodyPr anchor="t" rtlCol="false" tIns="0" lIns="0" bIns="0" rIns="0">
              <a:spAutoFit/>
            </a:bodyPr>
            <a:lstStyle/>
            <a:p>
              <a:pPr algn="l">
                <a:lnSpc>
                  <a:spcPts val="3359"/>
                </a:lnSpc>
              </a:pPr>
              <a:r>
                <a:rPr lang="en-US" sz="2400" spc="120">
                  <a:solidFill>
                    <a:srgbClr val="111B1E"/>
                  </a:solidFill>
                  <a:latin typeface="Libre Franklin Light"/>
                  <a:ea typeface="Libre Franklin Light"/>
                  <a:cs typeface="Libre Franklin Light"/>
                  <a:sym typeface="Libre Franklin Light"/>
                </a:rPr>
                <a:t>Generate invoices in remote branches, including QR codes as per ZATCA guidelines. Sync with your cloud server anytime.</a:t>
              </a:r>
            </a:p>
            <a:p>
              <a:pPr algn="l">
                <a:lnSpc>
                  <a:spcPts val="3359"/>
                </a:lnSpc>
              </a:pPr>
            </a:p>
          </p:txBody>
        </p:sp>
      </p:grpSp>
      <p:grpSp>
        <p:nvGrpSpPr>
          <p:cNvPr name="Group 13" id="13"/>
          <p:cNvGrpSpPr/>
          <p:nvPr/>
        </p:nvGrpSpPr>
        <p:grpSpPr>
          <a:xfrm rot="0">
            <a:off x="12734944" y="5654194"/>
            <a:ext cx="4524356" cy="4341341"/>
            <a:chOff x="0" y="0"/>
            <a:chExt cx="6032475" cy="5788455"/>
          </a:xfrm>
        </p:grpSpPr>
        <p:sp>
          <p:nvSpPr>
            <p:cNvPr name="TextBox 14" id="14"/>
            <p:cNvSpPr txBox="true"/>
            <p:nvPr/>
          </p:nvSpPr>
          <p:spPr>
            <a:xfrm rot="0">
              <a:off x="0" y="66675"/>
              <a:ext cx="6032475" cy="2088092"/>
            </a:xfrm>
            <a:prstGeom prst="rect">
              <a:avLst/>
            </a:prstGeom>
          </p:spPr>
          <p:txBody>
            <a:bodyPr anchor="t" rtlCol="false" tIns="0" lIns="0" bIns="0" rIns="0">
              <a:spAutoFit/>
            </a:bodyPr>
            <a:lstStyle/>
            <a:p>
              <a:pPr algn="l">
                <a:lnSpc>
                  <a:spcPts val="4000"/>
                </a:lnSpc>
              </a:pPr>
              <a:r>
                <a:rPr lang="en-US" sz="4000">
                  <a:solidFill>
                    <a:srgbClr val="F41823"/>
                  </a:solidFill>
                  <a:latin typeface="Libre Franklin Bold"/>
                  <a:ea typeface="Libre Franklin Bold"/>
                  <a:cs typeface="Libre Franklin Bold"/>
                  <a:sym typeface="Libre Franklin Bold"/>
                </a:rPr>
                <a:t>Submit fromThird-party systems</a:t>
              </a:r>
            </a:p>
          </p:txBody>
        </p:sp>
        <p:sp>
          <p:nvSpPr>
            <p:cNvPr name="TextBox 15" id="15"/>
            <p:cNvSpPr txBox="true"/>
            <p:nvPr/>
          </p:nvSpPr>
          <p:spPr>
            <a:xfrm rot="0">
              <a:off x="0" y="2469310"/>
              <a:ext cx="6032475" cy="3319145"/>
            </a:xfrm>
            <a:prstGeom prst="rect">
              <a:avLst/>
            </a:prstGeom>
          </p:spPr>
          <p:txBody>
            <a:bodyPr anchor="t" rtlCol="false" tIns="0" lIns="0" bIns="0" rIns="0">
              <a:spAutoFit/>
            </a:bodyPr>
            <a:lstStyle/>
            <a:p>
              <a:pPr algn="l">
                <a:lnSpc>
                  <a:spcPts val="3359"/>
                </a:lnSpc>
              </a:pPr>
              <a:r>
                <a:rPr lang="en-US" sz="2400" spc="120">
                  <a:solidFill>
                    <a:srgbClr val="111B1E"/>
                  </a:solidFill>
                  <a:latin typeface="Libre Franklin Light"/>
                  <a:ea typeface="Libre Franklin Light"/>
                  <a:cs typeface="Libre Franklin Light"/>
                  <a:sym typeface="Libre Franklin Light"/>
                </a:rPr>
                <a:t> Submit through Excel or API. Use our standard Excel/CSV formats, or get custom formats with our developer support.</a:t>
              </a:r>
            </a:p>
            <a:p>
              <a:pPr algn="l">
                <a:lnSpc>
                  <a:spcPts val="3359"/>
                </a:lnSpc>
              </a:pPr>
            </a:p>
          </p:txBody>
        </p:sp>
      </p:grpSp>
      <p:grpSp>
        <p:nvGrpSpPr>
          <p:cNvPr name="Group 16" id="16"/>
          <p:cNvGrpSpPr/>
          <p:nvPr/>
        </p:nvGrpSpPr>
        <p:grpSpPr>
          <a:xfrm rot="-10800000">
            <a:off x="4737136" y="1028700"/>
            <a:ext cx="1180551" cy="755230"/>
            <a:chOff x="0" y="0"/>
            <a:chExt cx="893351" cy="571500"/>
          </a:xfrm>
        </p:grpSpPr>
        <p:sp>
          <p:nvSpPr>
            <p:cNvPr name="Freeform 17" id="17"/>
            <p:cNvSpPr/>
            <p:nvPr/>
          </p:nvSpPr>
          <p:spPr>
            <a:xfrm flipH="false" flipV="false" rot="0">
              <a:off x="0" y="255270"/>
              <a:ext cx="893351" cy="69850"/>
            </a:xfrm>
            <a:custGeom>
              <a:avLst/>
              <a:gdLst/>
              <a:ahLst/>
              <a:cxnLst/>
              <a:rect r="r" b="b" t="t" l="l"/>
              <a:pathLst>
                <a:path h="69850" w="893351">
                  <a:moveTo>
                    <a:pt x="602521" y="0"/>
                  </a:moveTo>
                  <a:lnTo>
                    <a:pt x="0" y="0"/>
                  </a:lnTo>
                  <a:lnTo>
                    <a:pt x="0" y="69850"/>
                  </a:lnTo>
                  <a:lnTo>
                    <a:pt x="893351" y="69850"/>
                  </a:lnTo>
                  <a:lnTo>
                    <a:pt x="893351" y="0"/>
                  </a:lnTo>
                  <a:close/>
                </a:path>
              </a:pathLst>
            </a:custGeom>
            <a:solidFill>
              <a:srgbClr val="00BF63"/>
            </a:solidFill>
          </p:spPr>
        </p:sp>
      </p:grpSp>
      <p:grpSp>
        <p:nvGrpSpPr>
          <p:cNvPr name="Group 18" id="18"/>
          <p:cNvGrpSpPr/>
          <p:nvPr/>
        </p:nvGrpSpPr>
        <p:grpSpPr>
          <a:xfrm rot="-10800000">
            <a:off x="4737136" y="5654194"/>
            <a:ext cx="1180551" cy="755230"/>
            <a:chOff x="0" y="0"/>
            <a:chExt cx="893351" cy="571500"/>
          </a:xfrm>
        </p:grpSpPr>
        <p:sp>
          <p:nvSpPr>
            <p:cNvPr name="Freeform 19" id="19"/>
            <p:cNvSpPr/>
            <p:nvPr/>
          </p:nvSpPr>
          <p:spPr>
            <a:xfrm flipH="false" flipV="false" rot="0">
              <a:off x="0" y="255270"/>
              <a:ext cx="893351" cy="69850"/>
            </a:xfrm>
            <a:custGeom>
              <a:avLst/>
              <a:gdLst/>
              <a:ahLst/>
              <a:cxnLst/>
              <a:rect r="r" b="b" t="t" l="l"/>
              <a:pathLst>
                <a:path h="69850" w="893351">
                  <a:moveTo>
                    <a:pt x="602521" y="0"/>
                  </a:moveTo>
                  <a:lnTo>
                    <a:pt x="0" y="0"/>
                  </a:lnTo>
                  <a:lnTo>
                    <a:pt x="0" y="69850"/>
                  </a:lnTo>
                  <a:lnTo>
                    <a:pt x="893351" y="69850"/>
                  </a:lnTo>
                  <a:lnTo>
                    <a:pt x="893351" y="0"/>
                  </a:lnTo>
                  <a:close/>
                </a:path>
              </a:pathLst>
            </a:custGeom>
            <a:solidFill>
              <a:srgbClr val="00BF63"/>
            </a:solidFill>
          </p:spPr>
        </p:sp>
      </p:grpSp>
      <p:grpSp>
        <p:nvGrpSpPr>
          <p:cNvPr name="Group 20" id="20"/>
          <p:cNvGrpSpPr/>
          <p:nvPr/>
        </p:nvGrpSpPr>
        <p:grpSpPr>
          <a:xfrm rot="-10800000">
            <a:off x="11111829" y="1028700"/>
            <a:ext cx="1180551" cy="755230"/>
            <a:chOff x="0" y="0"/>
            <a:chExt cx="893351" cy="571500"/>
          </a:xfrm>
        </p:grpSpPr>
        <p:sp>
          <p:nvSpPr>
            <p:cNvPr name="Freeform 21" id="21"/>
            <p:cNvSpPr/>
            <p:nvPr/>
          </p:nvSpPr>
          <p:spPr>
            <a:xfrm flipH="false" flipV="false" rot="0">
              <a:off x="0" y="255270"/>
              <a:ext cx="893351" cy="69850"/>
            </a:xfrm>
            <a:custGeom>
              <a:avLst/>
              <a:gdLst/>
              <a:ahLst/>
              <a:cxnLst/>
              <a:rect r="r" b="b" t="t" l="l"/>
              <a:pathLst>
                <a:path h="69850" w="893351">
                  <a:moveTo>
                    <a:pt x="602521" y="0"/>
                  </a:moveTo>
                  <a:lnTo>
                    <a:pt x="0" y="0"/>
                  </a:lnTo>
                  <a:lnTo>
                    <a:pt x="0" y="69850"/>
                  </a:lnTo>
                  <a:lnTo>
                    <a:pt x="893351" y="69850"/>
                  </a:lnTo>
                  <a:lnTo>
                    <a:pt x="893351" y="0"/>
                  </a:lnTo>
                  <a:close/>
                </a:path>
              </a:pathLst>
            </a:custGeom>
            <a:solidFill>
              <a:srgbClr val="00BF63"/>
            </a:solidFill>
          </p:spPr>
        </p:sp>
      </p:grpSp>
      <p:grpSp>
        <p:nvGrpSpPr>
          <p:cNvPr name="Group 22" id="22"/>
          <p:cNvGrpSpPr/>
          <p:nvPr/>
        </p:nvGrpSpPr>
        <p:grpSpPr>
          <a:xfrm rot="-10800000">
            <a:off x="11111829" y="5654194"/>
            <a:ext cx="1180551" cy="755230"/>
            <a:chOff x="0" y="0"/>
            <a:chExt cx="893351" cy="571500"/>
          </a:xfrm>
        </p:grpSpPr>
        <p:sp>
          <p:nvSpPr>
            <p:cNvPr name="Freeform 23" id="23"/>
            <p:cNvSpPr/>
            <p:nvPr/>
          </p:nvSpPr>
          <p:spPr>
            <a:xfrm flipH="false" flipV="false" rot="0">
              <a:off x="0" y="255270"/>
              <a:ext cx="893351" cy="69850"/>
            </a:xfrm>
            <a:custGeom>
              <a:avLst/>
              <a:gdLst/>
              <a:ahLst/>
              <a:cxnLst/>
              <a:rect r="r" b="b" t="t" l="l"/>
              <a:pathLst>
                <a:path h="69850" w="893351">
                  <a:moveTo>
                    <a:pt x="602521" y="0"/>
                  </a:moveTo>
                  <a:lnTo>
                    <a:pt x="0" y="0"/>
                  </a:lnTo>
                  <a:lnTo>
                    <a:pt x="0" y="69850"/>
                  </a:lnTo>
                  <a:lnTo>
                    <a:pt x="893351" y="69850"/>
                  </a:lnTo>
                  <a:lnTo>
                    <a:pt x="893351" y="0"/>
                  </a:lnTo>
                  <a:close/>
                </a:path>
              </a:pathLst>
            </a:custGeom>
            <a:solidFill>
              <a:srgbClr val="00BF63"/>
            </a:solidFill>
          </p:spPr>
        </p:sp>
      </p:grpSp>
      <p:grpSp>
        <p:nvGrpSpPr>
          <p:cNvPr name="Group 24" id="24"/>
          <p:cNvGrpSpPr/>
          <p:nvPr/>
        </p:nvGrpSpPr>
        <p:grpSpPr>
          <a:xfrm rot="5400000">
            <a:off x="-4196778" y="3428265"/>
            <a:ext cx="6375255" cy="3430470"/>
            <a:chOff x="0" y="0"/>
            <a:chExt cx="1583690" cy="852170"/>
          </a:xfrm>
        </p:grpSpPr>
        <p:sp>
          <p:nvSpPr>
            <p:cNvPr name="Freeform 25" id="25"/>
            <p:cNvSpPr/>
            <p:nvPr/>
          </p:nvSpPr>
          <p:spPr>
            <a:xfrm flipH="false" flipV="false" rot="0">
              <a:off x="0" y="0"/>
              <a:ext cx="1583690" cy="852170"/>
            </a:xfrm>
            <a:custGeom>
              <a:avLst/>
              <a:gdLst/>
              <a:ahLst/>
              <a:cxnLst/>
              <a:rect r="r" b="b" t="t" l="l"/>
              <a:pathLst>
                <a:path h="852170" w="1583690">
                  <a:moveTo>
                    <a:pt x="0" y="196850"/>
                  </a:moveTo>
                  <a:lnTo>
                    <a:pt x="0" y="852170"/>
                  </a:lnTo>
                  <a:lnTo>
                    <a:pt x="154940" y="852170"/>
                  </a:lnTo>
                  <a:lnTo>
                    <a:pt x="154940" y="0"/>
                  </a:lnTo>
                  <a:lnTo>
                    <a:pt x="0" y="0"/>
                  </a:lnTo>
                  <a:lnTo>
                    <a:pt x="0" y="196850"/>
                  </a:lnTo>
                  <a:close/>
                  <a:moveTo>
                    <a:pt x="877570" y="196850"/>
                  </a:moveTo>
                  <a:lnTo>
                    <a:pt x="877570" y="852170"/>
                  </a:lnTo>
                  <a:lnTo>
                    <a:pt x="1032510" y="852170"/>
                  </a:lnTo>
                  <a:lnTo>
                    <a:pt x="1032510" y="0"/>
                  </a:lnTo>
                  <a:lnTo>
                    <a:pt x="877570" y="0"/>
                  </a:lnTo>
                  <a:lnTo>
                    <a:pt x="877570" y="196850"/>
                  </a:lnTo>
                  <a:close/>
                  <a:moveTo>
                    <a:pt x="1258570" y="196850"/>
                  </a:moveTo>
                  <a:lnTo>
                    <a:pt x="1258570" y="852170"/>
                  </a:lnTo>
                  <a:lnTo>
                    <a:pt x="1499870" y="852170"/>
                  </a:lnTo>
                  <a:lnTo>
                    <a:pt x="1499870" y="0"/>
                  </a:lnTo>
                  <a:lnTo>
                    <a:pt x="1258570" y="0"/>
                  </a:lnTo>
                  <a:lnTo>
                    <a:pt x="1258570" y="196850"/>
                  </a:lnTo>
                  <a:close/>
                  <a:moveTo>
                    <a:pt x="1537970" y="0"/>
                  </a:moveTo>
                  <a:lnTo>
                    <a:pt x="1537970" y="852170"/>
                  </a:lnTo>
                  <a:lnTo>
                    <a:pt x="1583690" y="852170"/>
                  </a:lnTo>
                  <a:lnTo>
                    <a:pt x="1583690" y="0"/>
                  </a:lnTo>
                  <a:lnTo>
                    <a:pt x="1537970" y="0"/>
                  </a:lnTo>
                  <a:close/>
                  <a:moveTo>
                    <a:pt x="400050" y="196850"/>
                  </a:moveTo>
                  <a:lnTo>
                    <a:pt x="400050" y="852170"/>
                  </a:lnTo>
                  <a:lnTo>
                    <a:pt x="637540" y="852170"/>
                  </a:lnTo>
                  <a:lnTo>
                    <a:pt x="637540" y="0"/>
                  </a:lnTo>
                  <a:lnTo>
                    <a:pt x="400050" y="0"/>
                  </a:lnTo>
                  <a:lnTo>
                    <a:pt x="400050" y="196850"/>
                  </a:lnTo>
                  <a:close/>
                  <a:moveTo>
                    <a:pt x="690880" y="196850"/>
                  </a:moveTo>
                  <a:lnTo>
                    <a:pt x="690880" y="852170"/>
                  </a:lnTo>
                  <a:lnTo>
                    <a:pt x="728980" y="852170"/>
                  </a:lnTo>
                  <a:lnTo>
                    <a:pt x="728980" y="0"/>
                  </a:lnTo>
                  <a:lnTo>
                    <a:pt x="690880" y="0"/>
                  </a:lnTo>
                  <a:lnTo>
                    <a:pt x="690880" y="196850"/>
                  </a:lnTo>
                  <a:close/>
                  <a:moveTo>
                    <a:pt x="760730" y="196850"/>
                  </a:moveTo>
                  <a:lnTo>
                    <a:pt x="760730" y="852170"/>
                  </a:lnTo>
                  <a:lnTo>
                    <a:pt x="836930" y="852170"/>
                  </a:lnTo>
                  <a:lnTo>
                    <a:pt x="836930" y="0"/>
                  </a:lnTo>
                  <a:lnTo>
                    <a:pt x="760730" y="0"/>
                  </a:lnTo>
                  <a:lnTo>
                    <a:pt x="760730" y="196850"/>
                  </a:lnTo>
                  <a:close/>
                  <a:moveTo>
                    <a:pt x="1078230" y="196850"/>
                  </a:moveTo>
                  <a:lnTo>
                    <a:pt x="1078230" y="852170"/>
                  </a:lnTo>
                  <a:lnTo>
                    <a:pt x="1154430" y="852170"/>
                  </a:lnTo>
                  <a:lnTo>
                    <a:pt x="1154430" y="0"/>
                  </a:lnTo>
                  <a:lnTo>
                    <a:pt x="1078230" y="0"/>
                  </a:lnTo>
                  <a:lnTo>
                    <a:pt x="1078230" y="196850"/>
                  </a:lnTo>
                  <a:close/>
                  <a:moveTo>
                    <a:pt x="288290" y="196850"/>
                  </a:moveTo>
                  <a:lnTo>
                    <a:pt x="288290" y="852170"/>
                  </a:lnTo>
                  <a:lnTo>
                    <a:pt x="335280" y="852170"/>
                  </a:lnTo>
                  <a:lnTo>
                    <a:pt x="335280" y="0"/>
                  </a:lnTo>
                  <a:lnTo>
                    <a:pt x="288290" y="0"/>
                  </a:lnTo>
                  <a:lnTo>
                    <a:pt x="288290" y="196850"/>
                  </a:lnTo>
                  <a:close/>
                  <a:moveTo>
                    <a:pt x="182880" y="196850"/>
                  </a:moveTo>
                  <a:lnTo>
                    <a:pt x="182880" y="852170"/>
                  </a:lnTo>
                  <a:lnTo>
                    <a:pt x="251460" y="852170"/>
                  </a:lnTo>
                  <a:lnTo>
                    <a:pt x="251460" y="0"/>
                  </a:lnTo>
                  <a:lnTo>
                    <a:pt x="182880" y="0"/>
                  </a:lnTo>
                  <a:lnTo>
                    <a:pt x="182880" y="196850"/>
                  </a:lnTo>
                  <a:close/>
                </a:path>
              </a:pathLst>
            </a:custGeom>
            <a:solidFill>
              <a:srgbClr val="000000">
                <a:alpha val="0"/>
              </a:srgbClr>
            </a:solidFill>
          </p:spPr>
        </p:sp>
      </p:grpSp>
      <p:sp>
        <p:nvSpPr>
          <p:cNvPr name="Freeform 26" id="26"/>
          <p:cNvSpPr/>
          <p:nvPr/>
        </p:nvSpPr>
        <p:spPr>
          <a:xfrm flipH="false" flipV="false" rot="0">
            <a:off x="-4460162" y="6676515"/>
            <a:ext cx="5404887" cy="5404887"/>
          </a:xfrm>
          <a:custGeom>
            <a:avLst/>
            <a:gdLst/>
            <a:ahLst/>
            <a:cxnLst/>
            <a:rect r="r" b="b" t="t" l="l"/>
            <a:pathLst>
              <a:path h="5404887" w="5404887">
                <a:moveTo>
                  <a:pt x="0" y="0"/>
                </a:moveTo>
                <a:lnTo>
                  <a:pt x="5404886" y="0"/>
                </a:lnTo>
                <a:lnTo>
                  <a:pt x="5404886" y="5404887"/>
                </a:lnTo>
                <a:lnTo>
                  <a:pt x="0" y="54048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BF63"/>
        </a:solidFill>
      </p:bgPr>
    </p:bg>
    <p:spTree>
      <p:nvGrpSpPr>
        <p:cNvPr id="1" name=""/>
        <p:cNvGrpSpPr/>
        <p:nvPr/>
      </p:nvGrpSpPr>
      <p:grpSpPr>
        <a:xfrm>
          <a:off x="0" y="0"/>
          <a:ext cx="0" cy="0"/>
          <a:chOff x="0" y="0"/>
          <a:chExt cx="0" cy="0"/>
        </a:xfrm>
      </p:grpSpPr>
      <p:grpSp>
        <p:nvGrpSpPr>
          <p:cNvPr name="Group 2" id="2"/>
          <p:cNvGrpSpPr/>
          <p:nvPr/>
        </p:nvGrpSpPr>
        <p:grpSpPr>
          <a:xfrm rot="0">
            <a:off x="2701177" y="2036584"/>
            <a:ext cx="12885647" cy="6213831"/>
            <a:chOff x="0" y="0"/>
            <a:chExt cx="17180862" cy="8285108"/>
          </a:xfrm>
        </p:grpSpPr>
        <p:sp>
          <p:nvSpPr>
            <p:cNvPr name="TextBox 3" id="3"/>
            <p:cNvSpPr txBox="true"/>
            <p:nvPr/>
          </p:nvSpPr>
          <p:spPr>
            <a:xfrm rot="0">
              <a:off x="0" y="5681185"/>
              <a:ext cx="17180862" cy="2603923"/>
            </a:xfrm>
            <a:prstGeom prst="rect">
              <a:avLst/>
            </a:prstGeom>
          </p:spPr>
          <p:txBody>
            <a:bodyPr anchor="t" rtlCol="false" tIns="0" lIns="0" bIns="0" rIns="0">
              <a:spAutoFit/>
            </a:bodyPr>
            <a:lstStyle/>
            <a:p>
              <a:pPr algn="ctr">
                <a:lnSpc>
                  <a:spcPts val="3919"/>
                </a:lnSpc>
              </a:pPr>
              <a:r>
                <a:rPr lang="en-US" sz="2799" spc="139">
                  <a:solidFill>
                    <a:srgbClr val="FFFFFF"/>
                  </a:solidFill>
                  <a:latin typeface="Libre Franklin Light"/>
                  <a:ea typeface="Libre Franklin Light"/>
                  <a:cs typeface="Libre Franklin Light"/>
                  <a:sym typeface="Libre Franklin Light"/>
                </a:rPr>
                <a:t>Onboarding to Zatca system, creating certificates, printing QR Codes, sync offline system, creating excel format etc often need expert support. Our experienced team will support you on that process will continue support whenevery you need.</a:t>
              </a:r>
            </a:p>
          </p:txBody>
        </p:sp>
        <p:sp>
          <p:nvSpPr>
            <p:cNvPr name="TextBox 4" id="4"/>
            <p:cNvSpPr txBox="true"/>
            <p:nvPr/>
          </p:nvSpPr>
          <p:spPr>
            <a:xfrm rot="0">
              <a:off x="0" y="161925"/>
              <a:ext cx="17180862" cy="1666875"/>
            </a:xfrm>
            <a:prstGeom prst="rect">
              <a:avLst/>
            </a:prstGeom>
          </p:spPr>
          <p:txBody>
            <a:bodyPr anchor="t" rtlCol="false" tIns="0" lIns="0" bIns="0" rIns="0">
              <a:spAutoFit/>
            </a:bodyPr>
            <a:lstStyle/>
            <a:p>
              <a:pPr algn="ctr">
                <a:lnSpc>
                  <a:spcPts val="9000"/>
                </a:lnSpc>
              </a:pPr>
              <a:r>
                <a:rPr lang="en-US" b="true" sz="9000" spc="-89">
                  <a:solidFill>
                    <a:srgbClr val="FFFFFF"/>
                  </a:solidFill>
                  <a:latin typeface="Libre Franklin Black"/>
                  <a:ea typeface="Libre Franklin Black"/>
                  <a:cs typeface="Libre Franklin Black"/>
                  <a:sym typeface="Libre Franklin Black"/>
                </a:rPr>
                <a:t>Onboarding support</a:t>
              </a:r>
            </a:p>
          </p:txBody>
        </p:sp>
        <p:sp>
          <p:nvSpPr>
            <p:cNvPr name="TextBox 5" id="5"/>
            <p:cNvSpPr txBox="true"/>
            <p:nvPr/>
          </p:nvSpPr>
          <p:spPr>
            <a:xfrm rot="0">
              <a:off x="0" y="2240902"/>
              <a:ext cx="17180862" cy="2078567"/>
            </a:xfrm>
            <a:prstGeom prst="rect">
              <a:avLst/>
            </a:prstGeom>
          </p:spPr>
          <p:txBody>
            <a:bodyPr anchor="t" rtlCol="false" tIns="0" lIns="0" bIns="0" rIns="0">
              <a:spAutoFit/>
            </a:bodyPr>
            <a:lstStyle/>
            <a:p>
              <a:pPr algn="ctr">
                <a:lnSpc>
                  <a:spcPts val="3999"/>
                </a:lnSpc>
              </a:pPr>
              <a:r>
                <a:rPr lang="en-US" sz="3999">
                  <a:solidFill>
                    <a:srgbClr val="FFFFFF"/>
                  </a:solidFill>
                  <a:latin typeface="Libre Franklin Bold"/>
                  <a:ea typeface="Libre Franklin Bold"/>
                  <a:cs typeface="Libre Franklin Bold"/>
                  <a:sym typeface="Libre Franklin Bold"/>
                </a:rPr>
                <a:t>OUR TEAM WILL HELP YOU TO ONBOARD WITH ZATCA</a:t>
              </a:r>
            </a:p>
            <a:p>
              <a:pPr algn="ctr">
                <a:lnSpc>
                  <a:spcPts val="4000"/>
                </a:lnSpc>
              </a:pPr>
            </a:p>
          </p:txBody>
        </p:sp>
        <p:sp>
          <p:nvSpPr>
            <p:cNvPr name="AutoShape 6" id="6"/>
            <p:cNvSpPr/>
            <p:nvPr/>
          </p:nvSpPr>
          <p:spPr>
            <a:xfrm rot="0">
              <a:off x="7875213" y="4870021"/>
              <a:ext cx="1430437" cy="335767"/>
            </a:xfrm>
            <a:prstGeom prst="rect">
              <a:avLst/>
            </a:prstGeom>
            <a:solidFill>
              <a:srgbClr val="00BF63"/>
            </a:solidFill>
          </p:spPr>
        </p:sp>
      </p:grpSp>
      <p:grpSp>
        <p:nvGrpSpPr>
          <p:cNvPr name="Group 7" id="7"/>
          <p:cNvGrpSpPr/>
          <p:nvPr/>
        </p:nvGrpSpPr>
        <p:grpSpPr>
          <a:xfrm rot="5400000">
            <a:off x="482927" y="148216"/>
            <a:ext cx="2860083" cy="755230"/>
            <a:chOff x="0" y="0"/>
            <a:chExt cx="2164292" cy="571500"/>
          </a:xfrm>
        </p:grpSpPr>
        <p:sp>
          <p:nvSpPr>
            <p:cNvPr name="Freeform 8" id="8"/>
            <p:cNvSpPr/>
            <p:nvPr/>
          </p:nvSpPr>
          <p:spPr>
            <a:xfrm flipH="false" flipV="false" rot="0">
              <a:off x="0" y="255270"/>
              <a:ext cx="2164292" cy="69850"/>
            </a:xfrm>
            <a:custGeom>
              <a:avLst/>
              <a:gdLst/>
              <a:ahLst/>
              <a:cxnLst/>
              <a:rect r="r" b="b" t="t" l="l"/>
              <a:pathLst>
                <a:path h="69850" w="2164292">
                  <a:moveTo>
                    <a:pt x="1873462" y="0"/>
                  </a:moveTo>
                  <a:lnTo>
                    <a:pt x="0" y="0"/>
                  </a:lnTo>
                  <a:lnTo>
                    <a:pt x="0" y="69850"/>
                  </a:lnTo>
                  <a:lnTo>
                    <a:pt x="2164292" y="69850"/>
                  </a:lnTo>
                  <a:lnTo>
                    <a:pt x="2164292" y="0"/>
                  </a:lnTo>
                  <a:close/>
                </a:path>
              </a:pathLst>
            </a:custGeom>
            <a:solidFill>
              <a:srgbClr val="FFFFFF"/>
            </a:solidFill>
          </p:spPr>
        </p:sp>
      </p:grpSp>
      <p:grpSp>
        <p:nvGrpSpPr>
          <p:cNvPr name="Group 9" id="9"/>
          <p:cNvGrpSpPr/>
          <p:nvPr/>
        </p:nvGrpSpPr>
        <p:grpSpPr>
          <a:xfrm rot="5400000">
            <a:off x="14944990" y="9383554"/>
            <a:ext cx="2860083" cy="755230"/>
            <a:chOff x="0" y="0"/>
            <a:chExt cx="2164292" cy="571500"/>
          </a:xfrm>
        </p:grpSpPr>
        <p:sp>
          <p:nvSpPr>
            <p:cNvPr name="Freeform 10" id="10"/>
            <p:cNvSpPr/>
            <p:nvPr/>
          </p:nvSpPr>
          <p:spPr>
            <a:xfrm flipH="false" flipV="false" rot="0">
              <a:off x="0" y="255270"/>
              <a:ext cx="2164292" cy="69850"/>
            </a:xfrm>
            <a:custGeom>
              <a:avLst/>
              <a:gdLst/>
              <a:ahLst/>
              <a:cxnLst/>
              <a:rect r="r" b="b" t="t" l="l"/>
              <a:pathLst>
                <a:path h="69850" w="2164292">
                  <a:moveTo>
                    <a:pt x="1873462" y="0"/>
                  </a:moveTo>
                  <a:lnTo>
                    <a:pt x="0" y="0"/>
                  </a:lnTo>
                  <a:lnTo>
                    <a:pt x="0" y="69850"/>
                  </a:lnTo>
                  <a:lnTo>
                    <a:pt x="2164292" y="69850"/>
                  </a:lnTo>
                  <a:lnTo>
                    <a:pt x="2164292" y="0"/>
                  </a:lnTo>
                  <a:close/>
                </a:path>
              </a:pathLst>
            </a:custGeom>
            <a:solidFill>
              <a:srgbClr val="FFFFFF"/>
            </a:solidFill>
          </p:spPr>
        </p:sp>
      </p:grpSp>
      <p:sp>
        <p:nvSpPr>
          <p:cNvPr name="Freeform 11" id="11"/>
          <p:cNvSpPr/>
          <p:nvPr/>
        </p:nvSpPr>
        <p:spPr>
          <a:xfrm flipH="false" flipV="false" rot="-10800000">
            <a:off x="-4376187" y="2441057"/>
            <a:ext cx="5404887" cy="5404887"/>
          </a:xfrm>
          <a:custGeom>
            <a:avLst/>
            <a:gdLst/>
            <a:ahLst/>
            <a:cxnLst/>
            <a:rect r="r" b="b" t="t" l="l"/>
            <a:pathLst>
              <a:path h="5404887" w="5404887">
                <a:moveTo>
                  <a:pt x="0" y="0"/>
                </a:moveTo>
                <a:lnTo>
                  <a:pt x="5404887" y="0"/>
                </a:lnTo>
                <a:lnTo>
                  <a:pt x="5404887" y="5404886"/>
                </a:lnTo>
                <a:lnTo>
                  <a:pt x="0" y="5404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259300" y="2446339"/>
            <a:ext cx="5404887" cy="5404887"/>
          </a:xfrm>
          <a:custGeom>
            <a:avLst/>
            <a:gdLst/>
            <a:ahLst/>
            <a:cxnLst/>
            <a:rect r="r" b="b" t="t" l="l"/>
            <a:pathLst>
              <a:path h="5404887" w="5404887">
                <a:moveTo>
                  <a:pt x="0" y="0"/>
                </a:moveTo>
                <a:lnTo>
                  <a:pt x="5404887" y="0"/>
                </a:lnTo>
                <a:lnTo>
                  <a:pt x="5404887" y="5404886"/>
                </a:lnTo>
                <a:lnTo>
                  <a:pt x="0" y="5404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30949" y="-335919"/>
            <a:ext cx="5040721" cy="11252757"/>
          </a:xfrm>
          <a:prstGeom prst="rect">
            <a:avLst/>
          </a:prstGeom>
          <a:solidFill>
            <a:srgbClr val="00BF63"/>
          </a:solidFill>
        </p:spPr>
      </p:sp>
      <p:sp>
        <p:nvSpPr>
          <p:cNvPr name="TextBox 3" id="3"/>
          <p:cNvSpPr txBox="true"/>
          <p:nvPr/>
        </p:nvSpPr>
        <p:spPr>
          <a:xfrm rot="-5400000">
            <a:off x="-922172" y="2886072"/>
            <a:ext cx="5553070" cy="1838325"/>
          </a:xfrm>
          <a:prstGeom prst="rect">
            <a:avLst/>
          </a:prstGeom>
        </p:spPr>
        <p:txBody>
          <a:bodyPr anchor="t" rtlCol="false" tIns="0" lIns="0" bIns="0" rIns="0">
            <a:spAutoFit/>
          </a:bodyPr>
          <a:lstStyle/>
          <a:p>
            <a:pPr algn="r">
              <a:lnSpc>
                <a:spcPts val="7200"/>
              </a:lnSpc>
            </a:pPr>
            <a:r>
              <a:rPr lang="en-US" b="true" sz="6000" spc="120">
                <a:solidFill>
                  <a:srgbClr val="FFFFFF"/>
                </a:solidFill>
                <a:latin typeface="Libre Franklin Bold Bold"/>
                <a:ea typeface="Libre Franklin Bold Bold"/>
                <a:cs typeface="Libre Franklin Bold Bold"/>
                <a:sym typeface="Libre Franklin Bold Bold"/>
              </a:rPr>
              <a:t>Integration for Saudi</a:t>
            </a:r>
          </a:p>
        </p:txBody>
      </p:sp>
      <p:grpSp>
        <p:nvGrpSpPr>
          <p:cNvPr name="Group 4" id="4"/>
          <p:cNvGrpSpPr/>
          <p:nvPr/>
        </p:nvGrpSpPr>
        <p:grpSpPr>
          <a:xfrm rot="0">
            <a:off x="6360251" y="1028700"/>
            <a:ext cx="4524356" cy="3417416"/>
            <a:chOff x="0" y="0"/>
            <a:chExt cx="6032475" cy="4556555"/>
          </a:xfrm>
        </p:grpSpPr>
        <p:sp>
          <p:nvSpPr>
            <p:cNvPr name="TextBox 5" id="5"/>
            <p:cNvSpPr txBox="true"/>
            <p:nvPr/>
          </p:nvSpPr>
          <p:spPr>
            <a:xfrm rot="0">
              <a:off x="0" y="66675"/>
              <a:ext cx="6032475" cy="1414992"/>
            </a:xfrm>
            <a:prstGeom prst="rect">
              <a:avLst/>
            </a:prstGeom>
          </p:spPr>
          <p:txBody>
            <a:bodyPr anchor="t" rtlCol="false" tIns="0" lIns="0" bIns="0" rIns="0">
              <a:spAutoFit/>
            </a:bodyPr>
            <a:lstStyle/>
            <a:p>
              <a:pPr algn="l">
                <a:lnSpc>
                  <a:spcPts val="4000"/>
                </a:lnSpc>
              </a:pPr>
              <a:r>
                <a:rPr lang="en-US" sz="4000">
                  <a:solidFill>
                    <a:srgbClr val="F41823"/>
                  </a:solidFill>
                  <a:latin typeface="Libre Franklin Bold"/>
                  <a:ea typeface="Libre Franklin Bold"/>
                  <a:cs typeface="Libre Franklin Bold"/>
                  <a:sym typeface="Libre Franklin Bold"/>
                </a:rPr>
                <a:t>Payment gateways</a:t>
              </a:r>
            </a:p>
          </p:txBody>
        </p:sp>
        <p:sp>
          <p:nvSpPr>
            <p:cNvPr name="TextBox 6" id="6"/>
            <p:cNvSpPr txBox="true"/>
            <p:nvPr/>
          </p:nvSpPr>
          <p:spPr>
            <a:xfrm rot="0">
              <a:off x="0" y="1796210"/>
              <a:ext cx="6032475" cy="2760345"/>
            </a:xfrm>
            <a:prstGeom prst="rect">
              <a:avLst/>
            </a:prstGeom>
          </p:spPr>
          <p:txBody>
            <a:bodyPr anchor="t" rtlCol="false" tIns="0" lIns="0" bIns="0" rIns="0">
              <a:spAutoFit/>
            </a:bodyPr>
            <a:lstStyle/>
            <a:p>
              <a:pPr algn="l">
                <a:lnSpc>
                  <a:spcPts val="3359"/>
                </a:lnSpc>
              </a:pPr>
              <a:r>
                <a:rPr lang="en-US" sz="2400" spc="120">
                  <a:solidFill>
                    <a:srgbClr val="111B1E"/>
                  </a:solidFill>
                  <a:latin typeface="Libre Franklin Light"/>
                  <a:ea typeface="Libre Franklin Light"/>
                  <a:cs typeface="Libre Franklin Light"/>
                  <a:sym typeface="Libre Franklin Light"/>
                </a:rPr>
                <a:t>Claudion will help you to Seamlessly integrate with any payment sytem or credit card machines in Saudi Arabia</a:t>
              </a:r>
            </a:p>
          </p:txBody>
        </p:sp>
      </p:grpSp>
      <p:grpSp>
        <p:nvGrpSpPr>
          <p:cNvPr name="Group 7" id="7"/>
          <p:cNvGrpSpPr/>
          <p:nvPr/>
        </p:nvGrpSpPr>
        <p:grpSpPr>
          <a:xfrm rot="0">
            <a:off x="6360251" y="5654194"/>
            <a:ext cx="4524356" cy="2493491"/>
            <a:chOff x="0" y="0"/>
            <a:chExt cx="6032475" cy="3324655"/>
          </a:xfrm>
        </p:grpSpPr>
        <p:sp>
          <p:nvSpPr>
            <p:cNvPr name="TextBox 8" id="8"/>
            <p:cNvSpPr txBox="true"/>
            <p:nvPr/>
          </p:nvSpPr>
          <p:spPr>
            <a:xfrm rot="0">
              <a:off x="0" y="66675"/>
              <a:ext cx="6032475" cy="741892"/>
            </a:xfrm>
            <a:prstGeom prst="rect">
              <a:avLst/>
            </a:prstGeom>
          </p:spPr>
          <p:txBody>
            <a:bodyPr anchor="t" rtlCol="false" tIns="0" lIns="0" bIns="0" rIns="0">
              <a:spAutoFit/>
            </a:bodyPr>
            <a:lstStyle/>
            <a:p>
              <a:pPr algn="l">
                <a:lnSpc>
                  <a:spcPts val="4000"/>
                </a:lnSpc>
              </a:pPr>
              <a:r>
                <a:rPr lang="en-US" sz="4000">
                  <a:solidFill>
                    <a:srgbClr val="F41823"/>
                  </a:solidFill>
                  <a:latin typeface="Libre Franklin Bold"/>
                  <a:ea typeface="Libre Franklin Bold"/>
                  <a:cs typeface="Libre Franklin Bold"/>
                  <a:sym typeface="Libre Franklin Bold"/>
                </a:rPr>
                <a:t>Shopping portals</a:t>
              </a:r>
            </a:p>
          </p:txBody>
        </p:sp>
        <p:sp>
          <p:nvSpPr>
            <p:cNvPr name="TextBox 9" id="9"/>
            <p:cNvSpPr txBox="true"/>
            <p:nvPr/>
          </p:nvSpPr>
          <p:spPr>
            <a:xfrm rot="0">
              <a:off x="0" y="1123110"/>
              <a:ext cx="6032475" cy="2201545"/>
            </a:xfrm>
            <a:prstGeom prst="rect">
              <a:avLst/>
            </a:prstGeom>
          </p:spPr>
          <p:txBody>
            <a:bodyPr anchor="t" rtlCol="false" tIns="0" lIns="0" bIns="0" rIns="0">
              <a:spAutoFit/>
            </a:bodyPr>
            <a:lstStyle/>
            <a:p>
              <a:pPr algn="l">
                <a:lnSpc>
                  <a:spcPts val="3359"/>
                </a:lnSpc>
              </a:pPr>
              <a:r>
                <a:rPr lang="en-US" sz="2400" spc="120">
                  <a:solidFill>
                    <a:srgbClr val="111B1E"/>
                  </a:solidFill>
                  <a:latin typeface="Libre Franklin Light"/>
                  <a:ea typeface="Libre Franklin Light"/>
                  <a:cs typeface="Libre Franklin Light"/>
                  <a:sym typeface="Libre Franklin Light"/>
                </a:rPr>
                <a:t>Our team will support you to integrate with shopping portals like Amazon, Noon, Shoppify and more </a:t>
              </a:r>
            </a:p>
          </p:txBody>
        </p:sp>
      </p:grpSp>
      <p:grpSp>
        <p:nvGrpSpPr>
          <p:cNvPr name="Group 10" id="10"/>
          <p:cNvGrpSpPr/>
          <p:nvPr/>
        </p:nvGrpSpPr>
        <p:grpSpPr>
          <a:xfrm rot="0">
            <a:off x="12734944" y="1028700"/>
            <a:ext cx="4524356" cy="3503141"/>
            <a:chOff x="0" y="0"/>
            <a:chExt cx="6032475" cy="4670855"/>
          </a:xfrm>
        </p:grpSpPr>
        <p:sp>
          <p:nvSpPr>
            <p:cNvPr name="TextBox 11" id="11"/>
            <p:cNvSpPr txBox="true"/>
            <p:nvPr/>
          </p:nvSpPr>
          <p:spPr>
            <a:xfrm rot="0">
              <a:off x="0" y="66675"/>
              <a:ext cx="6032475" cy="2088092"/>
            </a:xfrm>
            <a:prstGeom prst="rect">
              <a:avLst/>
            </a:prstGeom>
          </p:spPr>
          <p:txBody>
            <a:bodyPr anchor="t" rtlCol="false" tIns="0" lIns="0" bIns="0" rIns="0">
              <a:spAutoFit/>
            </a:bodyPr>
            <a:lstStyle/>
            <a:p>
              <a:pPr algn="l">
                <a:lnSpc>
                  <a:spcPts val="4000"/>
                </a:lnSpc>
              </a:pPr>
              <a:r>
                <a:rPr lang="en-US" sz="4000">
                  <a:solidFill>
                    <a:srgbClr val="F41823"/>
                  </a:solidFill>
                  <a:latin typeface="Libre Franklin Bold"/>
                  <a:ea typeface="Libre Franklin Bold"/>
                  <a:cs typeface="Libre Franklin Bold"/>
                  <a:sym typeface="Libre Franklin Bold"/>
                </a:rPr>
                <a:t>Govt and Insurance systems</a:t>
              </a:r>
            </a:p>
          </p:txBody>
        </p:sp>
        <p:sp>
          <p:nvSpPr>
            <p:cNvPr name="TextBox 12" id="12"/>
            <p:cNvSpPr txBox="true"/>
            <p:nvPr/>
          </p:nvSpPr>
          <p:spPr>
            <a:xfrm rot="0">
              <a:off x="0" y="2469310"/>
              <a:ext cx="6032475" cy="2201545"/>
            </a:xfrm>
            <a:prstGeom prst="rect">
              <a:avLst/>
            </a:prstGeom>
          </p:spPr>
          <p:txBody>
            <a:bodyPr anchor="t" rtlCol="false" tIns="0" lIns="0" bIns="0" rIns="0">
              <a:spAutoFit/>
            </a:bodyPr>
            <a:lstStyle/>
            <a:p>
              <a:pPr algn="l">
                <a:lnSpc>
                  <a:spcPts val="3359"/>
                </a:lnSpc>
              </a:pPr>
              <a:r>
                <a:rPr lang="en-US" sz="2400" spc="120">
                  <a:solidFill>
                    <a:srgbClr val="111B1E"/>
                  </a:solidFill>
                  <a:latin typeface="Libre Franklin Light"/>
                  <a:ea typeface="Libre Franklin Light"/>
                  <a:cs typeface="Libre Franklin Light"/>
                  <a:sym typeface="Libre Franklin Light"/>
                </a:rPr>
                <a:t>Our team will help you to integrate your system with Goverment service and insurance companies.</a:t>
              </a:r>
            </a:p>
          </p:txBody>
        </p:sp>
      </p:grpSp>
      <p:grpSp>
        <p:nvGrpSpPr>
          <p:cNvPr name="Group 13" id="13"/>
          <p:cNvGrpSpPr/>
          <p:nvPr/>
        </p:nvGrpSpPr>
        <p:grpSpPr>
          <a:xfrm rot="0">
            <a:off x="12734944" y="5654194"/>
            <a:ext cx="4524356" cy="3417416"/>
            <a:chOff x="0" y="0"/>
            <a:chExt cx="6032475" cy="4556555"/>
          </a:xfrm>
        </p:grpSpPr>
        <p:sp>
          <p:nvSpPr>
            <p:cNvPr name="TextBox 14" id="14"/>
            <p:cNvSpPr txBox="true"/>
            <p:nvPr/>
          </p:nvSpPr>
          <p:spPr>
            <a:xfrm rot="0">
              <a:off x="0" y="66675"/>
              <a:ext cx="6032475" cy="1414992"/>
            </a:xfrm>
            <a:prstGeom prst="rect">
              <a:avLst/>
            </a:prstGeom>
          </p:spPr>
          <p:txBody>
            <a:bodyPr anchor="t" rtlCol="false" tIns="0" lIns="0" bIns="0" rIns="0">
              <a:spAutoFit/>
            </a:bodyPr>
            <a:lstStyle/>
            <a:p>
              <a:pPr algn="l">
                <a:lnSpc>
                  <a:spcPts val="4000"/>
                </a:lnSpc>
              </a:pPr>
              <a:r>
                <a:rPr lang="en-US" sz="4000">
                  <a:solidFill>
                    <a:srgbClr val="F41823"/>
                  </a:solidFill>
                  <a:latin typeface="Libre Franklin Bold"/>
                  <a:ea typeface="Libre Franklin Bold"/>
                  <a:cs typeface="Libre Franklin Bold"/>
                  <a:sym typeface="Libre Franklin Bold"/>
                </a:rPr>
                <a:t>Whatsapp, SMS, Call centers</a:t>
              </a:r>
            </a:p>
          </p:txBody>
        </p:sp>
        <p:sp>
          <p:nvSpPr>
            <p:cNvPr name="TextBox 15" id="15"/>
            <p:cNvSpPr txBox="true"/>
            <p:nvPr/>
          </p:nvSpPr>
          <p:spPr>
            <a:xfrm rot="0">
              <a:off x="0" y="1796210"/>
              <a:ext cx="6032475" cy="2760345"/>
            </a:xfrm>
            <a:prstGeom prst="rect">
              <a:avLst/>
            </a:prstGeom>
          </p:spPr>
          <p:txBody>
            <a:bodyPr anchor="t" rtlCol="false" tIns="0" lIns="0" bIns="0" rIns="0">
              <a:spAutoFit/>
            </a:bodyPr>
            <a:lstStyle/>
            <a:p>
              <a:pPr algn="l">
                <a:lnSpc>
                  <a:spcPts val="3359"/>
                </a:lnSpc>
              </a:pPr>
              <a:r>
                <a:rPr lang="en-US" sz="2400" spc="120">
                  <a:solidFill>
                    <a:srgbClr val="111B1E"/>
                  </a:solidFill>
                  <a:latin typeface="Libre Franklin Light"/>
                  <a:ea typeface="Libre Franklin Light"/>
                  <a:cs typeface="Libre Franklin Light"/>
                  <a:sym typeface="Libre Franklin Light"/>
                </a:rPr>
                <a:t>We work closely with SMS, Whatsapp and call-center service providers in Saudi Arabia to help our client to integrate.</a:t>
              </a:r>
            </a:p>
          </p:txBody>
        </p:sp>
      </p:grpSp>
      <p:grpSp>
        <p:nvGrpSpPr>
          <p:cNvPr name="Group 16" id="16"/>
          <p:cNvGrpSpPr/>
          <p:nvPr/>
        </p:nvGrpSpPr>
        <p:grpSpPr>
          <a:xfrm rot="-10800000">
            <a:off x="4737136" y="1028700"/>
            <a:ext cx="1180551" cy="755230"/>
            <a:chOff x="0" y="0"/>
            <a:chExt cx="893351" cy="571500"/>
          </a:xfrm>
        </p:grpSpPr>
        <p:sp>
          <p:nvSpPr>
            <p:cNvPr name="Freeform 17" id="17"/>
            <p:cNvSpPr/>
            <p:nvPr/>
          </p:nvSpPr>
          <p:spPr>
            <a:xfrm flipH="false" flipV="false" rot="0">
              <a:off x="0" y="255270"/>
              <a:ext cx="893351" cy="69850"/>
            </a:xfrm>
            <a:custGeom>
              <a:avLst/>
              <a:gdLst/>
              <a:ahLst/>
              <a:cxnLst/>
              <a:rect r="r" b="b" t="t" l="l"/>
              <a:pathLst>
                <a:path h="69850" w="893351">
                  <a:moveTo>
                    <a:pt x="602521" y="0"/>
                  </a:moveTo>
                  <a:lnTo>
                    <a:pt x="0" y="0"/>
                  </a:lnTo>
                  <a:lnTo>
                    <a:pt x="0" y="69850"/>
                  </a:lnTo>
                  <a:lnTo>
                    <a:pt x="893351" y="69850"/>
                  </a:lnTo>
                  <a:lnTo>
                    <a:pt x="893351" y="0"/>
                  </a:lnTo>
                  <a:close/>
                </a:path>
              </a:pathLst>
            </a:custGeom>
            <a:solidFill>
              <a:srgbClr val="00BF63"/>
            </a:solidFill>
          </p:spPr>
        </p:sp>
      </p:grpSp>
      <p:grpSp>
        <p:nvGrpSpPr>
          <p:cNvPr name="Group 18" id="18"/>
          <p:cNvGrpSpPr/>
          <p:nvPr/>
        </p:nvGrpSpPr>
        <p:grpSpPr>
          <a:xfrm rot="-10800000">
            <a:off x="4737136" y="5654194"/>
            <a:ext cx="1180551" cy="755230"/>
            <a:chOff x="0" y="0"/>
            <a:chExt cx="893351" cy="571500"/>
          </a:xfrm>
        </p:grpSpPr>
        <p:sp>
          <p:nvSpPr>
            <p:cNvPr name="Freeform 19" id="19"/>
            <p:cNvSpPr/>
            <p:nvPr/>
          </p:nvSpPr>
          <p:spPr>
            <a:xfrm flipH="false" flipV="false" rot="0">
              <a:off x="0" y="255270"/>
              <a:ext cx="893351" cy="69850"/>
            </a:xfrm>
            <a:custGeom>
              <a:avLst/>
              <a:gdLst/>
              <a:ahLst/>
              <a:cxnLst/>
              <a:rect r="r" b="b" t="t" l="l"/>
              <a:pathLst>
                <a:path h="69850" w="893351">
                  <a:moveTo>
                    <a:pt x="602521" y="0"/>
                  </a:moveTo>
                  <a:lnTo>
                    <a:pt x="0" y="0"/>
                  </a:lnTo>
                  <a:lnTo>
                    <a:pt x="0" y="69850"/>
                  </a:lnTo>
                  <a:lnTo>
                    <a:pt x="893351" y="69850"/>
                  </a:lnTo>
                  <a:lnTo>
                    <a:pt x="893351" y="0"/>
                  </a:lnTo>
                  <a:close/>
                </a:path>
              </a:pathLst>
            </a:custGeom>
            <a:solidFill>
              <a:srgbClr val="00BF63"/>
            </a:solidFill>
          </p:spPr>
        </p:sp>
      </p:grpSp>
      <p:grpSp>
        <p:nvGrpSpPr>
          <p:cNvPr name="Group 20" id="20"/>
          <p:cNvGrpSpPr/>
          <p:nvPr/>
        </p:nvGrpSpPr>
        <p:grpSpPr>
          <a:xfrm rot="-10800000">
            <a:off x="11111829" y="1028700"/>
            <a:ext cx="1180551" cy="755230"/>
            <a:chOff x="0" y="0"/>
            <a:chExt cx="893351" cy="571500"/>
          </a:xfrm>
        </p:grpSpPr>
        <p:sp>
          <p:nvSpPr>
            <p:cNvPr name="Freeform 21" id="21"/>
            <p:cNvSpPr/>
            <p:nvPr/>
          </p:nvSpPr>
          <p:spPr>
            <a:xfrm flipH="false" flipV="false" rot="0">
              <a:off x="0" y="255270"/>
              <a:ext cx="893351" cy="69850"/>
            </a:xfrm>
            <a:custGeom>
              <a:avLst/>
              <a:gdLst/>
              <a:ahLst/>
              <a:cxnLst/>
              <a:rect r="r" b="b" t="t" l="l"/>
              <a:pathLst>
                <a:path h="69850" w="893351">
                  <a:moveTo>
                    <a:pt x="602521" y="0"/>
                  </a:moveTo>
                  <a:lnTo>
                    <a:pt x="0" y="0"/>
                  </a:lnTo>
                  <a:lnTo>
                    <a:pt x="0" y="69850"/>
                  </a:lnTo>
                  <a:lnTo>
                    <a:pt x="893351" y="69850"/>
                  </a:lnTo>
                  <a:lnTo>
                    <a:pt x="893351" y="0"/>
                  </a:lnTo>
                  <a:close/>
                </a:path>
              </a:pathLst>
            </a:custGeom>
            <a:solidFill>
              <a:srgbClr val="00BF63"/>
            </a:solidFill>
          </p:spPr>
        </p:sp>
      </p:grpSp>
      <p:grpSp>
        <p:nvGrpSpPr>
          <p:cNvPr name="Group 22" id="22"/>
          <p:cNvGrpSpPr/>
          <p:nvPr/>
        </p:nvGrpSpPr>
        <p:grpSpPr>
          <a:xfrm rot="-10800000">
            <a:off x="11111829" y="5654194"/>
            <a:ext cx="1180551" cy="755230"/>
            <a:chOff x="0" y="0"/>
            <a:chExt cx="893351" cy="571500"/>
          </a:xfrm>
        </p:grpSpPr>
        <p:sp>
          <p:nvSpPr>
            <p:cNvPr name="Freeform 23" id="23"/>
            <p:cNvSpPr/>
            <p:nvPr/>
          </p:nvSpPr>
          <p:spPr>
            <a:xfrm flipH="false" flipV="false" rot="0">
              <a:off x="0" y="255270"/>
              <a:ext cx="893351" cy="69850"/>
            </a:xfrm>
            <a:custGeom>
              <a:avLst/>
              <a:gdLst/>
              <a:ahLst/>
              <a:cxnLst/>
              <a:rect r="r" b="b" t="t" l="l"/>
              <a:pathLst>
                <a:path h="69850" w="893351">
                  <a:moveTo>
                    <a:pt x="602521" y="0"/>
                  </a:moveTo>
                  <a:lnTo>
                    <a:pt x="0" y="0"/>
                  </a:lnTo>
                  <a:lnTo>
                    <a:pt x="0" y="69850"/>
                  </a:lnTo>
                  <a:lnTo>
                    <a:pt x="893351" y="69850"/>
                  </a:lnTo>
                  <a:lnTo>
                    <a:pt x="893351" y="0"/>
                  </a:lnTo>
                  <a:close/>
                </a:path>
              </a:pathLst>
            </a:custGeom>
            <a:solidFill>
              <a:srgbClr val="00BF63"/>
            </a:solidFill>
          </p:spPr>
        </p:sp>
      </p:grpSp>
      <p:grpSp>
        <p:nvGrpSpPr>
          <p:cNvPr name="Group 24" id="24"/>
          <p:cNvGrpSpPr/>
          <p:nvPr/>
        </p:nvGrpSpPr>
        <p:grpSpPr>
          <a:xfrm rot="5400000">
            <a:off x="-4196778" y="3428265"/>
            <a:ext cx="6375255" cy="3430470"/>
            <a:chOff x="0" y="0"/>
            <a:chExt cx="1583690" cy="852170"/>
          </a:xfrm>
        </p:grpSpPr>
        <p:sp>
          <p:nvSpPr>
            <p:cNvPr name="Freeform 25" id="25"/>
            <p:cNvSpPr/>
            <p:nvPr/>
          </p:nvSpPr>
          <p:spPr>
            <a:xfrm flipH="false" flipV="false" rot="0">
              <a:off x="0" y="0"/>
              <a:ext cx="1583690" cy="852170"/>
            </a:xfrm>
            <a:custGeom>
              <a:avLst/>
              <a:gdLst/>
              <a:ahLst/>
              <a:cxnLst/>
              <a:rect r="r" b="b" t="t" l="l"/>
              <a:pathLst>
                <a:path h="852170" w="1583690">
                  <a:moveTo>
                    <a:pt x="0" y="196850"/>
                  </a:moveTo>
                  <a:lnTo>
                    <a:pt x="0" y="852170"/>
                  </a:lnTo>
                  <a:lnTo>
                    <a:pt x="154940" y="852170"/>
                  </a:lnTo>
                  <a:lnTo>
                    <a:pt x="154940" y="0"/>
                  </a:lnTo>
                  <a:lnTo>
                    <a:pt x="0" y="0"/>
                  </a:lnTo>
                  <a:lnTo>
                    <a:pt x="0" y="196850"/>
                  </a:lnTo>
                  <a:close/>
                  <a:moveTo>
                    <a:pt x="877570" y="196850"/>
                  </a:moveTo>
                  <a:lnTo>
                    <a:pt x="877570" y="852170"/>
                  </a:lnTo>
                  <a:lnTo>
                    <a:pt x="1032510" y="852170"/>
                  </a:lnTo>
                  <a:lnTo>
                    <a:pt x="1032510" y="0"/>
                  </a:lnTo>
                  <a:lnTo>
                    <a:pt x="877570" y="0"/>
                  </a:lnTo>
                  <a:lnTo>
                    <a:pt x="877570" y="196850"/>
                  </a:lnTo>
                  <a:close/>
                  <a:moveTo>
                    <a:pt x="1258570" y="196850"/>
                  </a:moveTo>
                  <a:lnTo>
                    <a:pt x="1258570" y="852170"/>
                  </a:lnTo>
                  <a:lnTo>
                    <a:pt x="1499870" y="852170"/>
                  </a:lnTo>
                  <a:lnTo>
                    <a:pt x="1499870" y="0"/>
                  </a:lnTo>
                  <a:lnTo>
                    <a:pt x="1258570" y="0"/>
                  </a:lnTo>
                  <a:lnTo>
                    <a:pt x="1258570" y="196850"/>
                  </a:lnTo>
                  <a:close/>
                  <a:moveTo>
                    <a:pt x="1537970" y="0"/>
                  </a:moveTo>
                  <a:lnTo>
                    <a:pt x="1537970" y="852170"/>
                  </a:lnTo>
                  <a:lnTo>
                    <a:pt x="1583690" y="852170"/>
                  </a:lnTo>
                  <a:lnTo>
                    <a:pt x="1583690" y="0"/>
                  </a:lnTo>
                  <a:lnTo>
                    <a:pt x="1537970" y="0"/>
                  </a:lnTo>
                  <a:close/>
                  <a:moveTo>
                    <a:pt x="400050" y="196850"/>
                  </a:moveTo>
                  <a:lnTo>
                    <a:pt x="400050" y="852170"/>
                  </a:lnTo>
                  <a:lnTo>
                    <a:pt x="637540" y="852170"/>
                  </a:lnTo>
                  <a:lnTo>
                    <a:pt x="637540" y="0"/>
                  </a:lnTo>
                  <a:lnTo>
                    <a:pt x="400050" y="0"/>
                  </a:lnTo>
                  <a:lnTo>
                    <a:pt x="400050" y="196850"/>
                  </a:lnTo>
                  <a:close/>
                  <a:moveTo>
                    <a:pt x="690880" y="196850"/>
                  </a:moveTo>
                  <a:lnTo>
                    <a:pt x="690880" y="852170"/>
                  </a:lnTo>
                  <a:lnTo>
                    <a:pt x="728980" y="852170"/>
                  </a:lnTo>
                  <a:lnTo>
                    <a:pt x="728980" y="0"/>
                  </a:lnTo>
                  <a:lnTo>
                    <a:pt x="690880" y="0"/>
                  </a:lnTo>
                  <a:lnTo>
                    <a:pt x="690880" y="196850"/>
                  </a:lnTo>
                  <a:close/>
                  <a:moveTo>
                    <a:pt x="760730" y="196850"/>
                  </a:moveTo>
                  <a:lnTo>
                    <a:pt x="760730" y="852170"/>
                  </a:lnTo>
                  <a:lnTo>
                    <a:pt x="836930" y="852170"/>
                  </a:lnTo>
                  <a:lnTo>
                    <a:pt x="836930" y="0"/>
                  </a:lnTo>
                  <a:lnTo>
                    <a:pt x="760730" y="0"/>
                  </a:lnTo>
                  <a:lnTo>
                    <a:pt x="760730" y="196850"/>
                  </a:lnTo>
                  <a:close/>
                  <a:moveTo>
                    <a:pt x="1078230" y="196850"/>
                  </a:moveTo>
                  <a:lnTo>
                    <a:pt x="1078230" y="852170"/>
                  </a:lnTo>
                  <a:lnTo>
                    <a:pt x="1154430" y="852170"/>
                  </a:lnTo>
                  <a:lnTo>
                    <a:pt x="1154430" y="0"/>
                  </a:lnTo>
                  <a:lnTo>
                    <a:pt x="1078230" y="0"/>
                  </a:lnTo>
                  <a:lnTo>
                    <a:pt x="1078230" y="196850"/>
                  </a:lnTo>
                  <a:close/>
                  <a:moveTo>
                    <a:pt x="288290" y="196850"/>
                  </a:moveTo>
                  <a:lnTo>
                    <a:pt x="288290" y="852170"/>
                  </a:lnTo>
                  <a:lnTo>
                    <a:pt x="335280" y="852170"/>
                  </a:lnTo>
                  <a:lnTo>
                    <a:pt x="335280" y="0"/>
                  </a:lnTo>
                  <a:lnTo>
                    <a:pt x="288290" y="0"/>
                  </a:lnTo>
                  <a:lnTo>
                    <a:pt x="288290" y="196850"/>
                  </a:lnTo>
                  <a:close/>
                  <a:moveTo>
                    <a:pt x="182880" y="196850"/>
                  </a:moveTo>
                  <a:lnTo>
                    <a:pt x="182880" y="852170"/>
                  </a:lnTo>
                  <a:lnTo>
                    <a:pt x="251460" y="852170"/>
                  </a:lnTo>
                  <a:lnTo>
                    <a:pt x="251460" y="0"/>
                  </a:lnTo>
                  <a:lnTo>
                    <a:pt x="182880" y="0"/>
                  </a:lnTo>
                  <a:lnTo>
                    <a:pt x="182880" y="196850"/>
                  </a:lnTo>
                  <a:close/>
                </a:path>
              </a:pathLst>
            </a:custGeom>
            <a:solidFill>
              <a:srgbClr val="000000">
                <a:alpha val="0"/>
              </a:srgbClr>
            </a:solidFill>
          </p:spPr>
        </p:sp>
      </p:grpSp>
      <p:sp>
        <p:nvSpPr>
          <p:cNvPr name="Freeform 26" id="26"/>
          <p:cNvSpPr/>
          <p:nvPr/>
        </p:nvSpPr>
        <p:spPr>
          <a:xfrm flipH="false" flipV="false" rot="0">
            <a:off x="-4460162" y="6676515"/>
            <a:ext cx="5404887" cy="5404887"/>
          </a:xfrm>
          <a:custGeom>
            <a:avLst/>
            <a:gdLst/>
            <a:ahLst/>
            <a:cxnLst/>
            <a:rect r="r" b="b" t="t" l="l"/>
            <a:pathLst>
              <a:path h="5404887" w="5404887">
                <a:moveTo>
                  <a:pt x="0" y="0"/>
                </a:moveTo>
                <a:lnTo>
                  <a:pt x="5404886" y="0"/>
                </a:lnTo>
                <a:lnTo>
                  <a:pt x="5404886" y="5404887"/>
                </a:lnTo>
                <a:lnTo>
                  <a:pt x="0" y="54048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BF63"/>
        </a:solidFill>
      </p:bgPr>
    </p:bg>
    <p:spTree>
      <p:nvGrpSpPr>
        <p:cNvPr id="1" name=""/>
        <p:cNvGrpSpPr/>
        <p:nvPr/>
      </p:nvGrpSpPr>
      <p:grpSpPr>
        <a:xfrm>
          <a:off x="0" y="0"/>
          <a:ext cx="0" cy="0"/>
          <a:chOff x="0" y="0"/>
          <a:chExt cx="0" cy="0"/>
        </a:xfrm>
      </p:grpSpPr>
      <p:grpSp>
        <p:nvGrpSpPr>
          <p:cNvPr name="Group 2" id="2"/>
          <p:cNvGrpSpPr/>
          <p:nvPr/>
        </p:nvGrpSpPr>
        <p:grpSpPr>
          <a:xfrm rot="0">
            <a:off x="653982" y="1590741"/>
            <a:ext cx="7719656" cy="6939960"/>
            <a:chOff x="0" y="0"/>
            <a:chExt cx="10292875" cy="9253280"/>
          </a:xfrm>
        </p:grpSpPr>
        <p:sp>
          <p:nvSpPr>
            <p:cNvPr name="TextBox 3" id="3"/>
            <p:cNvSpPr txBox="true"/>
            <p:nvPr/>
          </p:nvSpPr>
          <p:spPr>
            <a:xfrm rot="0">
              <a:off x="0" y="161925"/>
              <a:ext cx="10292875" cy="3178969"/>
            </a:xfrm>
            <a:prstGeom prst="rect">
              <a:avLst/>
            </a:prstGeom>
          </p:spPr>
          <p:txBody>
            <a:bodyPr anchor="t" rtlCol="false" tIns="0" lIns="0" bIns="0" rIns="0">
              <a:spAutoFit/>
            </a:bodyPr>
            <a:lstStyle/>
            <a:p>
              <a:pPr algn="ctr">
                <a:lnSpc>
                  <a:spcPts val="9000"/>
                </a:lnSpc>
              </a:pPr>
              <a:r>
                <a:rPr lang="en-US" b="true" sz="9000" spc="-90">
                  <a:solidFill>
                    <a:srgbClr val="FFFFFF"/>
                  </a:solidFill>
                  <a:latin typeface="Libre Franklin Black"/>
                  <a:ea typeface="Libre Franklin Black"/>
                  <a:cs typeface="Libre Franklin Black"/>
                  <a:sym typeface="Libre Franklin Black"/>
                </a:rPr>
                <a:t>BUILD YOUR SERVER</a:t>
              </a:r>
            </a:p>
          </p:txBody>
        </p:sp>
        <p:sp>
          <p:nvSpPr>
            <p:cNvPr name="TextBox 4" id="4"/>
            <p:cNvSpPr txBox="true"/>
            <p:nvPr/>
          </p:nvSpPr>
          <p:spPr>
            <a:xfrm rot="0">
              <a:off x="0" y="3602157"/>
              <a:ext cx="10292875" cy="822325"/>
            </a:xfrm>
            <a:prstGeom prst="rect">
              <a:avLst/>
            </a:prstGeom>
          </p:spPr>
          <p:txBody>
            <a:bodyPr anchor="t" rtlCol="false" tIns="0" lIns="0" bIns="0" rIns="0">
              <a:spAutoFit/>
            </a:bodyPr>
            <a:lstStyle/>
            <a:p>
              <a:pPr algn="ctr">
                <a:lnSpc>
                  <a:spcPts val="4800"/>
                </a:lnSpc>
              </a:pPr>
            </a:p>
          </p:txBody>
        </p:sp>
        <p:sp>
          <p:nvSpPr>
            <p:cNvPr name="TextBox 5" id="5"/>
            <p:cNvSpPr txBox="true"/>
            <p:nvPr/>
          </p:nvSpPr>
          <p:spPr>
            <a:xfrm rot="0">
              <a:off x="0" y="5275429"/>
              <a:ext cx="10292875" cy="3977851"/>
            </a:xfrm>
            <a:prstGeom prst="rect">
              <a:avLst/>
            </a:prstGeom>
          </p:spPr>
          <p:txBody>
            <a:bodyPr anchor="t" rtlCol="false" tIns="0" lIns="0" bIns="0" rIns="0">
              <a:spAutoFit/>
            </a:bodyPr>
            <a:lstStyle/>
            <a:p>
              <a:pPr algn="ctr">
                <a:lnSpc>
                  <a:spcPts val="3220"/>
                </a:lnSpc>
              </a:pPr>
              <a:r>
                <a:rPr lang="en-US" sz="2300" spc="115">
                  <a:solidFill>
                    <a:srgbClr val="F5F5F7"/>
                  </a:solidFill>
                  <a:latin typeface="Libre Franklin Light"/>
                  <a:ea typeface="Libre Franklin Light"/>
                  <a:cs typeface="Libre Franklin Light"/>
                  <a:sym typeface="Libre Franklin Light"/>
                </a:rPr>
                <a:t>You can build your server through our portal Claudion.com</a:t>
              </a:r>
            </a:p>
            <a:p>
              <a:pPr algn="ctr">
                <a:lnSpc>
                  <a:spcPts val="3500"/>
                </a:lnSpc>
              </a:pPr>
            </a:p>
            <a:p>
              <a:pPr algn="ctr">
                <a:lnSpc>
                  <a:spcPts val="3500"/>
                </a:lnSpc>
              </a:pPr>
              <a:r>
                <a:rPr lang="en-US" sz="2500" spc="125">
                  <a:solidFill>
                    <a:srgbClr val="F5F5F7"/>
                  </a:solidFill>
                  <a:latin typeface="Libre Franklin Light"/>
                  <a:ea typeface="Libre Franklin Light"/>
                  <a:cs typeface="Libre Franklin Light"/>
                  <a:sym typeface="Libre Franklin Light"/>
                </a:rPr>
                <a:t>Our team will support you on onboarind and integration process</a:t>
              </a:r>
            </a:p>
            <a:p>
              <a:pPr algn="ctr">
                <a:lnSpc>
                  <a:spcPts val="3500"/>
                </a:lnSpc>
              </a:pPr>
            </a:p>
            <a:p>
              <a:pPr algn="ctr">
                <a:lnSpc>
                  <a:spcPts val="3640"/>
                </a:lnSpc>
              </a:pPr>
              <a:r>
                <a:rPr lang="en-US" sz="2600" spc="130">
                  <a:solidFill>
                    <a:srgbClr val="F5F5F7"/>
                  </a:solidFill>
                  <a:latin typeface="Libre Franklin Light"/>
                  <a:ea typeface="Libre Franklin Light"/>
                  <a:cs typeface="Libre Franklin Light"/>
                  <a:sym typeface="Libre Franklin Light"/>
                </a:rPr>
                <a:t>https://saudi.claudion.com/onboarding</a:t>
              </a:r>
            </a:p>
          </p:txBody>
        </p:sp>
        <p:sp>
          <p:nvSpPr>
            <p:cNvPr name="AutoShape 6" id="6"/>
            <p:cNvSpPr/>
            <p:nvPr/>
          </p:nvSpPr>
          <p:spPr>
            <a:xfrm rot="0">
              <a:off x="4661908" y="4946756"/>
              <a:ext cx="969058" cy="335767"/>
            </a:xfrm>
            <a:prstGeom prst="rect">
              <a:avLst/>
            </a:prstGeom>
            <a:solidFill>
              <a:srgbClr val="00BF63"/>
            </a:solidFill>
          </p:spPr>
        </p:sp>
      </p:grpSp>
      <p:sp>
        <p:nvSpPr>
          <p:cNvPr name="Freeform 7" id="7"/>
          <p:cNvSpPr/>
          <p:nvPr/>
        </p:nvSpPr>
        <p:spPr>
          <a:xfrm flipH="false" flipV="false" rot="0">
            <a:off x="-4376187" y="2441057"/>
            <a:ext cx="5404887" cy="5404887"/>
          </a:xfrm>
          <a:custGeom>
            <a:avLst/>
            <a:gdLst/>
            <a:ahLst/>
            <a:cxnLst/>
            <a:rect r="r" b="b" t="t" l="l"/>
            <a:pathLst>
              <a:path h="5404887" w="5404887">
                <a:moveTo>
                  <a:pt x="0" y="0"/>
                </a:moveTo>
                <a:lnTo>
                  <a:pt x="5404887" y="0"/>
                </a:lnTo>
                <a:lnTo>
                  <a:pt x="5404887" y="5404886"/>
                </a:lnTo>
                <a:lnTo>
                  <a:pt x="0" y="5404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10800000">
            <a:off x="17259300" y="2446339"/>
            <a:ext cx="5404887" cy="5404887"/>
          </a:xfrm>
          <a:custGeom>
            <a:avLst/>
            <a:gdLst/>
            <a:ahLst/>
            <a:cxnLst/>
            <a:rect r="r" b="b" t="t" l="l"/>
            <a:pathLst>
              <a:path h="5404887" w="5404887">
                <a:moveTo>
                  <a:pt x="0" y="0"/>
                </a:moveTo>
                <a:lnTo>
                  <a:pt x="5404887" y="0"/>
                </a:lnTo>
                <a:lnTo>
                  <a:pt x="5404887" y="5404886"/>
                </a:lnTo>
                <a:lnTo>
                  <a:pt x="0" y="5404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675442" y="1484696"/>
            <a:ext cx="7351096" cy="7491562"/>
          </a:xfrm>
          <a:custGeom>
            <a:avLst/>
            <a:gdLst/>
            <a:ahLst/>
            <a:cxnLst/>
            <a:rect r="r" b="b" t="t" l="l"/>
            <a:pathLst>
              <a:path h="7491562" w="7351096">
                <a:moveTo>
                  <a:pt x="0" y="0"/>
                </a:moveTo>
                <a:lnTo>
                  <a:pt x="7351095" y="0"/>
                </a:lnTo>
                <a:lnTo>
                  <a:pt x="7351095" y="7491562"/>
                </a:lnTo>
                <a:lnTo>
                  <a:pt x="0" y="7491562"/>
                </a:lnTo>
                <a:lnTo>
                  <a:pt x="0" y="0"/>
                </a:lnTo>
                <a:close/>
              </a:path>
            </a:pathLst>
          </a:custGeom>
          <a:blipFill>
            <a:blip r:embed="rId4"/>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BF63"/>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398352" y="0"/>
            <a:ext cx="5404887" cy="5404887"/>
          </a:xfrm>
          <a:custGeom>
            <a:avLst/>
            <a:gdLst/>
            <a:ahLst/>
            <a:cxnLst/>
            <a:rect r="r" b="b" t="t" l="l"/>
            <a:pathLst>
              <a:path h="5404887" w="5404887">
                <a:moveTo>
                  <a:pt x="0" y="0"/>
                </a:moveTo>
                <a:lnTo>
                  <a:pt x="5404886" y="0"/>
                </a:lnTo>
                <a:lnTo>
                  <a:pt x="5404886" y="5404887"/>
                </a:lnTo>
                <a:lnTo>
                  <a:pt x="0" y="54048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0">
            <a:off x="-421483" y="-325422"/>
            <a:ext cx="4369717" cy="10937845"/>
          </a:xfrm>
          <a:prstGeom prst="rect">
            <a:avLst/>
          </a:prstGeom>
          <a:solidFill>
            <a:srgbClr val="00BF63"/>
          </a:solidFill>
        </p:spPr>
      </p:sp>
      <p:grpSp>
        <p:nvGrpSpPr>
          <p:cNvPr name="Group 4" id="4"/>
          <p:cNvGrpSpPr/>
          <p:nvPr/>
        </p:nvGrpSpPr>
        <p:grpSpPr>
          <a:xfrm rot="0">
            <a:off x="8131692" y="1635302"/>
            <a:ext cx="9374004" cy="7016397"/>
            <a:chOff x="0" y="0"/>
            <a:chExt cx="12498672" cy="9355195"/>
          </a:xfrm>
        </p:grpSpPr>
        <p:sp>
          <p:nvSpPr>
            <p:cNvPr name="AutoShape 5" id="5"/>
            <p:cNvSpPr/>
            <p:nvPr/>
          </p:nvSpPr>
          <p:spPr>
            <a:xfrm rot="0">
              <a:off x="11068235" y="9019429"/>
              <a:ext cx="1430437" cy="335767"/>
            </a:xfrm>
            <a:prstGeom prst="rect">
              <a:avLst/>
            </a:prstGeom>
            <a:solidFill>
              <a:srgbClr val="00BF63"/>
            </a:solidFill>
          </p:spPr>
        </p:sp>
        <p:sp>
          <p:nvSpPr>
            <p:cNvPr name="TextBox 6" id="6"/>
            <p:cNvSpPr txBox="true"/>
            <p:nvPr/>
          </p:nvSpPr>
          <p:spPr>
            <a:xfrm rot="0">
              <a:off x="0" y="2904072"/>
              <a:ext cx="12498672" cy="5203402"/>
            </a:xfrm>
            <a:prstGeom prst="rect">
              <a:avLst/>
            </a:prstGeom>
          </p:spPr>
          <p:txBody>
            <a:bodyPr anchor="t" rtlCol="false" tIns="0" lIns="0" bIns="0" rIns="0">
              <a:spAutoFit/>
            </a:bodyPr>
            <a:lstStyle/>
            <a:p>
              <a:pPr algn="r">
                <a:lnSpc>
                  <a:spcPts val="4480"/>
                </a:lnSpc>
              </a:pPr>
              <a:r>
                <a:rPr lang="en-US" sz="3200" spc="128">
                  <a:solidFill>
                    <a:srgbClr val="FFFFFF"/>
                  </a:solidFill>
                  <a:latin typeface="Libre Franklin Bold"/>
                  <a:ea typeface="Libre Franklin Bold"/>
                  <a:cs typeface="Libre Franklin Bold"/>
                  <a:sym typeface="Libre Franklin Bold"/>
                </a:rPr>
                <a:t>Let’s  discuss how to build a system that works for your company in Saudi Arabia</a:t>
              </a:r>
            </a:p>
            <a:p>
              <a:pPr algn="r">
                <a:lnSpc>
                  <a:spcPts val="4480"/>
                </a:lnSpc>
              </a:pPr>
            </a:p>
            <a:p>
              <a:pPr algn="r">
                <a:lnSpc>
                  <a:spcPts val="4480"/>
                </a:lnSpc>
              </a:pPr>
              <a:r>
                <a:rPr lang="en-US" sz="3200" spc="128">
                  <a:solidFill>
                    <a:srgbClr val="FFFFFF"/>
                  </a:solidFill>
                  <a:latin typeface="Libre Franklin Bold"/>
                  <a:ea typeface="Libre Franklin Bold"/>
                  <a:cs typeface="Libre Franklin Bold"/>
                  <a:sym typeface="Libre Franklin Bold"/>
                </a:rPr>
                <a:t>Schedule a meeting with this link</a:t>
              </a:r>
            </a:p>
            <a:p>
              <a:pPr algn="r">
                <a:lnSpc>
                  <a:spcPts val="4480"/>
                </a:lnSpc>
              </a:pPr>
              <a:r>
                <a:rPr lang="en-US" sz="3200" spc="128">
                  <a:solidFill>
                    <a:srgbClr val="FFFFFF"/>
                  </a:solidFill>
                  <a:latin typeface="Libre Franklin Bold"/>
                  <a:ea typeface="Libre Franklin Bold"/>
                  <a:cs typeface="Libre Franklin Bold"/>
                  <a:sym typeface="Libre Franklin Bold"/>
                </a:rPr>
                <a:t>https://calendly.com/claudion-support/30min</a:t>
              </a:r>
            </a:p>
            <a:p>
              <a:pPr algn="r">
                <a:lnSpc>
                  <a:spcPts val="4480"/>
                </a:lnSpc>
              </a:pPr>
              <a:r>
                <a:rPr lang="en-US" sz="3200" spc="128">
                  <a:solidFill>
                    <a:srgbClr val="FFFFFF"/>
                  </a:solidFill>
                  <a:latin typeface="Libre Franklin Bold"/>
                  <a:ea typeface="Libre Franklin Bold"/>
                  <a:cs typeface="Libre Franklin Bold"/>
                  <a:sym typeface="Libre Franklin Bold"/>
                </a:rPr>
                <a:t> </a:t>
              </a:r>
            </a:p>
          </p:txBody>
        </p:sp>
        <p:sp>
          <p:nvSpPr>
            <p:cNvPr name="TextBox 7" id="7"/>
            <p:cNvSpPr txBox="true"/>
            <p:nvPr/>
          </p:nvSpPr>
          <p:spPr>
            <a:xfrm rot="0">
              <a:off x="0" y="428625"/>
              <a:ext cx="12498672" cy="2208742"/>
            </a:xfrm>
            <a:prstGeom prst="rect">
              <a:avLst/>
            </a:prstGeom>
          </p:spPr>
          <p:txBody>
            <a:bodyPr anchor="t" rtlCol="false" tIns="0" lIns="0" bIns="0" rIns="0">
              <a:spAutoFit/>
            </a:bodyPr>
            <a:lstStyle/>
            <a:p>
              <a:pPr algn="r">
                <a:lnSpc>
                  <a:spcPts val="11050"/>
                </a:lnSpc>
              </a:pPr>
              <a:r>
                <a:rPr lang="en-US" sz="13000" spc="-260">
                  <a:solidFill>
                    <a:srgbClr val="FFFFFF"/>
                  </a:solidFill>
                  <a:latin typeface="Libre Franklin Black"/>
                  <a:ea typeface="Libre Franklin Black"/>
                  <a:cs typeface="Libre Franklin Black"/>
                  <a:sym typeface="Libre Franklin Black"/>
                </a:rPr>
                <a:t>Let’s talk</a:t>
              </a:r>
            </a:p>
          </p:txBody>
        </p:sp>
      </p:grpSp>
      <p:grpSp>
        <p:nvGrpSpPr>
          <p:cNvPr name="Group 8" id="8"/>
          <p:cNvGrpSpPr/>
          <p:nvPr/>
        </p:nvGrpSpPr>
        <p:grpSpPr>
          <a:xfrm rot="5400000">
            <a:off x="14944990" y="-377615"/>
            <a:ext cx="2860083" cy="755230"/>
            <a:chOff x="0" y="0"/>
            <a:chExt cx="2164292" cy="571500"/>
          </a:xfrm>
        </p:grpSpPr>
        <p:sp>
          <p:nvSpPr>
            <p:cNvPr name="Freeform 9" id="9"/>
            <p:cNvSpPr/>
            <p:nvPr/>
          </p:nvSpPr>
          <p:spPr>
            <a:xfrm flipH="false" flipV="false" rot="0">
              <a:off x="0" y="255270"/>
              <a:ext cx="2164292" cy="69850"/>
            </a:xfrm>
            <a:custGeom>
              <a:avLst/>
              <a:gdLst/>
              <a:ahLst/>
              <a:cxnLst/>
              <a:rect r="r" b="b" t="t" l="l"/>
              <a:pathLst>
                <a:path h="69850" w="2164292">
                  <a:moveTo>
                    <a:pt x="1873462" y="0"/>
                  </a:moveTo>
                  <a:lnTo>
                    <a:pt x="0" y="0"/>
                  </a:lnTo>
                  <a:lnTo>
                    <a:pt x="0" y="69850"/>
                  </a:lnTo>
                  <a:lnTo>
                    <a:pt x="2164292" y="69850"/>
                  </a:lnTo>
                  <a:lnTo>
                    <a:pt x="2164292" y="0"/>
                  </a:lnTo>
                  <a:close/>
                </a:path>
              </a:pathLst>
            </a:custGeom>
            <a:solidFill>
              <a:srgbClr val="00BF63"/>
            </a:solidFill>
          </p:spPr>
        </p:sp>
      </p:grpSp>
      <p:grpSp>
        <p:nvGrpSpPr>
          <p:cNvPr name="Group 10" id="10"/>
          <p:cNvGrpSpPr/>
          <p:nvPr/>
        </p:nvGrpSpPr>
        <p:grpSpPr>
          <a:xfrm rot="5400000">
            <a:off x="14944990" y="9909385"/>
            <a:ext cx="2860083" cy="755230"/>
            <a:chOff x="0" y="0"/>
            <a:chExt cx="2164292" cy="571500"/>
          </a:xfrm>
        </p:grpSpPr>
        <p:sp>
          <p:nvSpPr>
            <p:cNvPr name="Freeform 11" id="11"/>
            <p:cNvSpPr/>
            <p:nvPr/>
          </p:nvSpPr>
          <p:spPr>
            <a:xfrm flipH="false" flipV="false" rot="0">
              <a:off x="0" y="255270"/>
              <a:ext cx="2164292" cy="69850"/>
            </a:xfrm>
            <a:custGeom>
              <a:avLst/>
              <a:gdLst/>
              <a:ahLst/>
              <a:cxnLst/>
              <a:rect r="r" b="b" t="t" l="l"/>
              <a:pathLst>
                <a:path h="69850" w="2164292">
                  <a:moveTo>
                    <a:pt x="1873462" y="0"/>
                  </a:moveTo>
                  <a:lnTo>
                    <a:pt x="0" y="0"/>
                  </a:lnTo>
                  <a:lnTo>
                    <a:pt x="0" y="69850"/>
                  </a:lnTo>
                  <a:lnTo>
                    <a:pt x="2164292" y="69850"/>
                  </a:lnTo>
                  <a:lnTo>
                    <a:pt x="2164292" y="0"/>
                  </a:lnTo>
                  <a:close/>
                </a:path>
              </a:pathLst>
            </a:custGeom>
            <a:solidFill>
              <a:srgbClr val="00BF63"/>
            </a:solidFill>
          </p:spPr>
        </p:sp>
      </p:grpSp>
      <p:sp>
        <p:nvSpPr>
          <p:cNvPr name="Freeform 12" id="12"/>
          <p:cNvSpPr/>
          <p:nvPr/>
        </p:nvSpPr>
        <p:spPr>
          <a:xfrm flipH="false" flipV="false" rot="0">
            <a:off x="249157" y="5863250"/>
            <a:ext cx="9932045" cy="4150191"/>
          </a:xfrm>
          <a:custGeom>
            <a:avLst/>
            <a:gdLst/>
            <a:ahLst/>
            <a:cxnLst/>
            <a:rect r="r" b="b" t="t" l="l"/>
            <a:pathLst>
              <a:path h="4150191" w="9932045">
                <a:moveTo>
                  <a:pt x="0" y="0"/>
                </a:moveTo>
                <a:lnTo>
                  <a:pt x="9932045" y="0"/>
                </a:lnTo>
                <a:lnTo>
                  <a:pt x="9932045" y="4150191"/>
                </a:lnTo>
                <a:lnTo>
                  <a:pt x="0" y="4150191"/>
                </a:lnTo>
                <a:lnTo>
                  <a:pt x="0" y="0"/>
                </a:lnTo>
                <a:close/>
              </a:path>
            </a:pathLst>
          </a:custGeom>
          <a:blipFill>
            <a:blip r:embed="rId4"/>
            <a:stretch>
              <a:fillRect l="0" t="0" r="0" b="-15469"/>
            </a:stretch>
          </a:blipFill>
        </p:spPr>
      </p:sp>
      <p:sp>
        <p:nvSpPr>
          <p:cNvPr name="TextBox 13" id="13"/>
          <p:cNvSpPr txBox="true"/>
          <p:nvPr/>
        </p:nvSpPr>
        <p:spPr>
          <a:xfrm rot="-5400000">
            <a:off x="-1386950" y="3520550"/>
            <a:ext cx="6014941" cy="1031240"/>
          </a:xfrm>
          <a:prstGeom prst="rect">
            <a:avLst/>
          </a:prstGeom>
        </p:spPr>
        <p:txBody>
          <a:bodyPr anchor="t" rtlCol="false" tIns="0" lIns="0" bIns="0" rIns="0">
            <a:spAutoFit/>
          </a:bodyPr>
          <a:lstStyle/>
          <a:p>
            <a:pPr algn="r">
              <a:lnSpc>
                <a:spcPts val="3999"/>
              </a:lnSpc>
            </a:pPr>
            <a:r>
              <a:rPr lang="en-US" sz="3999">
                <a:solidFill>
                  <a:srgbClr val="FFFFFF"/>
                </a:solidFill>
                <a:latin typeface="Libre Franklin Bold"/>
                <a:ea typeface="Libre Franklin Bold"/>
                <a:cs typeface="Libre Franklin Bold"/>
                <a:sym typeface="Libre Franklin Bold"/>
              </a:rPr>
              <a:t>DID YOU</a:t>
            </a:r>
          </a:p>
          <a:p>
            <a:pPr algn="r">
              <a:lnSpc>
                <a:spcPts val="4000"/>
              </a:lnSpc>
            </a:pPr>
            <a:r>
              <a:rPr lang="en-US" sz="4000">
                <a:solidFill>
                  <a:srgbClr val="FFFFFF"/>
                </a:solidFill>
                <a:latin typeface="Libre Franklin Bold"/>
                <a:ea typeface="Libre Franklin Bold"/>
                <a:cs typeface="Libre Franklin Bold"/>
                <a:sym typeface="Libre Franklin Bold"/>
              </a:rPr>
              <a:t>KNOW?</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BF63"/>
        </a:solidFill>
      </p:bgPr>
    </p:bg>
    <p:spTree>
      <p:nvGrpSpPr>
        <p:cNvPr id="1" name=""/>
        <p:cNvGrpSpPr/>
        <p:nvPr/>
      </p:nvGrpSpPr>
      <p:grpSpPr>
        <a:xfrm>
          <a:off x="0" y="0"/>
          <a:ext cx="0" cy="0"/>
          <a:chOff x="0" y="0"/>
          <a:chExt cx="0" cy="0"/>
        </a:xfrm>
      </p:grpSpPr>
      <p:grpSp>
        <p:nvGrpSpPr>
          <p:cNvPr name="Group 2" id="2"/>
          <p:cNvGrpSpPr/>
          <p:nvPr/>
        </p:nvGrpSpPr>
        <p:grpSpPr>
          <a:xfrm rot="0">
            <a:off x="3362492" y="1955873"/>
            <a:ext cx="11563016" cy="2824830"/>
            <a:chOff x="0" y="0"/>
            <a:chExt cx="15417354" cy="3766440"/>
          </a:xfrm>
        </p:grpSpPr>
        <p:sp>
          <p:nvSpPr>
            <p:cNvPr name="AutoShape 3" id="3"/>
            <p:cNvSpPr/>
            <p:nvPr/>
          </p:nvSpPr>
          <p:spPr>
            <a:xfrm rot="0">
              <a:off x="7161412" y="3430674"/>
              <a:ext cx="1430437" cy="335767"/>
            </a:xfrm>
            <a:prstGeom prst="rect">
              <a:avLst/>
            </a:prstGeom>
            <a:solidFill>
              <a:srgbClr val="00BF63"/>
            </a:solidFill>
          </p:spPr>
        </p:sp>
        <p:sp>
          <p:nvSpPr>
            <p:cNvPr name="TextBox 4" id="4"/>
            <p:cNvSpPr txBox="true"/>
            <p:nvPr/>
          </p:nvSpPr>
          <p:spPr>
            <a:xfrm rot="0">
              <a:off x="0" y="161925"/>
              <a:ext cx="15417354" cy="2772628"/>
            </a:xfrm>
            <a:prstGeom prst="rect">
              <a:avLst/>
            </a:prstGeom>
          </p:spPr>
          <p:txBody>
            <a:bodyPr anchor="t" rtlCol="false" tIns="0" lIns="0" bIns="0" rIns="0">
              <a:spAutoFit/>
            </a:bodyPr>
            <a:lstStyle/>
            <a:p>
              <a:pPr algn="ctr">
                <a:lnSpc>
                  <a:spcPts val="9000"/>
                </a:lnSpc>
              </a:pPr>
              <a:r>
                <a:rPr lang="en-US" b="true" sz="9000" spc="-89">
                  <a:solidFill>
                    <a:srgbClr val="FFFFFF"/>
                  </a:solidFill>
                  <a:latin typeface="Libre Franklin Black"/>
                  <a:ea typeface="Libre Franklin Black"/>
                  <a:cs typeface="Libre Franklin Black"/>
                  <a:sym typeface="Libre Franklin Black"/>
                </a:rPr>
                <a:t>Claudion.com</a:t>
              </a:r>
            </a:p>
            <a:p>
              <a:pPr algn="ctr">
                <a:lnSpc>
                  <a:spcPts val="6800"/>
                </a:lnSpc>
              </a:pPr>
            </a:p>
          </p:txBody>
        </p:sp>
      </p:grpSp>
      <p:sp>
        <p:nvSpPr>
          <p:cNvPr name="TextBox 5" id="5"/>
          <p:cNvSpPr txBox="true"/>
          <p:nvPr/>
        </p:nvSpPr>
        <p:spPr>
          <a:xfrm rot="0">
            <a:off x="3362492" y="8710930"/>
            <a:ext cx="11563016" cy="547370"/>
          </a:xfrm>
          <a:prstGeom prst="rect">
            <a:avLst/>
          </a:prstGeom>
        </p:spPr>
        <p:txBody>
          <a:bodyPr anchor="t" rtlCol="false" tIns="0" lIns="0" bIns="0" rIns="0">
            <a:spAutoFit/>
          </a:bodyPr>
          <a:lstStyle/>
          <a:p>
            <a:pPr algn="ctr">
              <a:lnSpc>
                <a:spcPts val="4480"/>
              </a:lnSpc>
            </a:pPr>
            <a:r>
              <a:rPr lang="en-US" sz="3200" spc="128">
                <a:solidFill>
                  <a:srgbClr val="FFFFFF"/>
                </a:solidFill>
                <a:latin typeface="Libre Franklin Bold"/>
                <a:ea typeface="Libre Franklin Bold"/>
                <a:cs typeface="Libre Franklin Bold"/>
                <a:sym typeface="Libre Franklin Bold"/>
              </a:rPr>
              <a:t>Contact us on info@Claudion.com</a:t>
            </a:r>
          </a:p>
        </p:txBody>
      </p:sp>
      <p:grpSp>
        <p:nvGrpSpPr>
          <p:cNvPr name="Group 6" id="6"/>
          <p:cNvGrpSpPr/>
          <p:nvPr/>
        </p:nvGrpSpPr>
        <p:grpSpPr>
          <a:xfrm rot="5400000">
            <a:off x="14944990" y="148216"/>
            <a:ext cx="2860083" cy="755230"/>
            <a:chOff x="0" y="0"/>
            <a:chExt cx="2164292" cy="571500"/>
          </a:xfrm>
        </p:grpSpPr>
        <p:sp>
          <p:nvSpPr>
            <p:cNvPr name="Freeform 7" id="7"/>
            <p:cNvSpPr/>
            <p:nvPr/>
          </p:nvSpPr>
          <p:spPr>
            <a:xfrm flipH="false" flipV="false" rot="0">
              <a:off x="0" y="255270"/>
              <a:ext cx="2164292" cy="69850"/>
            </a:xfrm>
            <a:custGeom>
              <a:avLst/>
              <a:gdLst/>
              <a:ahLst/>
              <a:cxnLst/>
              <a:rect r="r" b="b" t="t" l="l"/>
              <a:pathLst>
                <a:path h="69850" w="2164292">
                  <a:moveTo>
                    <a:pt x="1873462" y="0"/>
                  </a:moveTo>
                  <a:lnTo>
                    <a:pt x="0" y="0"/>
                  </a:lnTo>
                  <a:lnTo>
                    <a:pt x="0" y="69850"/>
                  </a:lnTo>
                  <a:lnTo>
                    <a:pt x="2164292" y="69850"/>
                  </a:lnTo>
                  <a:lnTo>
                    <a:pt x="2164292" y="0"/>
                  </a:lnTo>
                  <a:close/>
                </a:path>
              </a:pathLst>
            </a:custGeom>
            <a:solidFill>
              <a:srgbClr val="00BF63"/>
            </a:solidFill>
          </p:spPr>
        </p:sp>
      </p:grpSp>
      <p:grpSp>
        <p:nvGrpSpPr>
          <p:cNvPr name="Group 8" id="8"/>
          <p:cNvGrpSpPr/>
          <p:nvPr/>
        </p:nvGrpSpPr>
        <p:grpSpPr>
          <a:xfrm rot="5400000">
            <a:off x="482927" y="9383554"/>
            <a:ext cx="2860083" cy="755230"/>
            <a:chOff x="0" y="0"/>
            <a:chExt cx="2164292" cy="571500"/>
          </a:xfrm>
        </p:grpSpPr>
        <p:sp>
          <p:nvSpPr>
            <p:cNvPr name="Freeform 9" id="9"/>
            <p:cNvSpPr/>
            <p:nvPr/>
          </p:nvSpPr>
          <p:spPr>
            <a:xfrm flipH="false" flipV="false" rot="0">
              <a:off x="0" y="255270"/>
              <a:ext cx="2164292" cy="69850"/>
            </a:xfrm>
            <a:custGeom>
              <a:avLst/>
              <a:gdLst/>
              <a:ahLst/>
              <a:cxnLst/>
              <a:rect r="r" b="b" t="t" l="l"/>
              <a:pathLst>
                <a:path h="69850" w="2164292">
                  <a:moveTo>
                    <a:pt x="1873462" y="0"/>
                  </a:moveTo>
                  <a:lnTo>
                    <a:pt x="0" y="0"/>
                  </a:lnTo>
                  <a:lnTo>
                    <a:pt x="0" y="69850"/>
                  </a:lnTo>
                  <a:lnTo>
                    <a:pt x="2164292" y="69850"/>
                  </a:lnTo>
                  <a:lnTo>
                    <a:pt x="2164292" y="0"/>
                  </a:lnTo>
                  <a:close/>
                </a:path>
              </a:pathLst>
            </a:custGeom>
            <a:solidFill>
              <a:srgbClr val="00BF63"/>
            </a:solidFill>
          </p:spPr>
        </p:sp>
      </p:grpSp>
      <p:grpSp>
        <p:nvGrpSpPr>
          <p:cNvPr name="Group 10" id="10"/>
          <p:cNvGrpSpPr/>
          <p:nvPr/>
        </p:nvGrpSpPr>
        <p:grpSpPr>
          <a:xfrm rot="0">
            <a:off x="3362492" y="1955873"/>
            <a:ext cx="11563016" cy="3808450"/>
            <a:chOff x="0" y="0"/>
            <a:chExt cx="15417354" cy="5077934"/>
          </a:xfrm>
        </p:grpSpPr>
        <p:sp>
          <p:nvSpPr>
            <p:cNvPr name="AutoShape 11" id="11"/>
            <p:cNvSpPr/>
            <p:nvPr/>
          </p:nvSpPr>
          <p:spPr>
            <a:xfrm rot="0">
              <a:off x="7161412" y="4742167"/>
              <a:ext cx="1430437" cy="335767"/>
            </a:xfrm>
            <a:prstGeom prst="rect">
              <a:avLst/>
            </a:prstGeom>
            <a:solidFill>
              <a:srgbClr val="00BF63"/>
            </a:solidFill>
          </p:spPr>
        </p:sp>
        <p:sp>
          <p:nvSpPr>
            <p:cNvPr name="TextBox 12" id="12"/>
            <p:cNvSpPr txBox="true"/>
            <p:nvPr/>
          </p:nvSpPr>
          <p:spPr>
            <a:xfrm rot="0">
              <a:off x="0" y="142875"/>
              <a:ext cx="15417354" cy="4103171"/>
            </a:xfrm>
            <a:prstGeom prst="rect">
              <a:avLst/>
            </a:prstGeom>
          </p:spPr>
          <p:txBody>
            <a:bodyPr anchor="t" rtlCol="false" tIns="0" lIns="0" bIns="0" rIns="0">
              <a:spAutoFit/>
            </a:bodyPr>
            <a:lstStyle/>
            <a:p>
              <a:pPr algn="ctr">
                <a:lnSpc>
                  <a:spcPts val="7600"/>
                </a:lnSpc>
              </a:pPr>
            </a:p>
            <a:p>
              <a:pPr algn="ctr">
                <a:lnSpc>
                  <a:spcPts val="5400"/>
                </a:lnSpc>
              </a:pPr>
            </a:p>
            <a:p>
              <a:pPr algn="ctr">
                <a:lnSpc>
                  <a:spcPts val="5400"/>
                </a:lnSpc>
              </a:pPr>
              <a:r>
                <a:rPr lang="en-US" b="true" sz="5400" spc="-54">
                  <a:solidFill>
                    <a:srgbClr val="C3C3C3"/>
                  </a:solidFill>
                  <a:latin typeface="Libre Franklin Black"/>
                  <a:ea typeface="Libre Franklin Black"/>
                  <a:cs typeface="Libre Franklin Black"/>
                  <a:sym typeface="Libre Franklin Black"/>
                </a:rPr>
                <a:t>The Cloud Solution built for Saudi Businesses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DAEAduP-c7Y</dc:identifier>
  <dcterms:modified xsi:type="dcterms:W3CDTF">2011-08-01T06:04:30Z</dcterms:modified>
  <cp:revision>1</cp:revision>
  <dc:title>Claudion.com The Cloud Solution built for Saudi Businesses</dc:title>
</cp:coreProperties>
</file>